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68" r:id="rId4"/>
    <p:sldId id="278" r:id="rId5"/>
    <p:sldId id="279" r:id="rId6"/>
    <p:sldId id="280" r:id="rId7"/>
    <p:sldId id="258" r:id="rId8"/>
    <p:sldId id="265" r:id="rId9"/>
    <p:sldId id="270" r:id="rId10"/>
    <p:sldId id="282" r:id="rId11"/>
    <p:sldId id="260" r:id="rId12"/>
    <p:sldId id="261" r:id="rId13"/>
    <p:sldId id="271" r:id="rId14"/>
    <p:sldId id="283" r:id="rId15"/>
    <p:sldId id="269" r:id="rId16"/>
    <p:sldId id="276" r:id="rId17"/>
    <p:sldId id="281" r:id="rId18"/>
    <p:sldId id="284" r:id="rId19"/>
    <p:sldId id="262" r:id="rId20"/>
    <p:sldId id="263" r:id="rId21"/>
    <p:sldId id="264" r:id="rId22"/>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3300"/>
    <a:srgbClr val="FF6600"/>
    <a:srgbClr val="0000FF"/>
    <a:srgbClr val="006600"/>
    <a:srgbClr val="4267B2"/>
    <a:srgbClr val="000099"/>
    <a:srgbClr val="009900"/>
    <a:srgbClr val="993300"/>
    <a:srgbClr val="E8303B"/>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82962" autoAdjust="0"/>
  </p:normalViewPr>
  <p:slideViewPr>
    <p:cSldViewPr snapToGrid="0" snapToObjects="1">
      <p:cViewPr varScale="1">
        <p:scale>
          <a:sx n="95" d="100"/>
          <a:sy n="95" d="100"/>
        </p:scale>
        <p:origin x="1146" y="6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A625521-94A0-460B-B873-2E433DA52D80}" type="datetimeFigureOut">
              <a:rPr lang="en-GB" smtClean="0"/>
              <a:t>23/07/2019</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59909D8E-2B51-4D6A-9C32-74E62C9E51B7}" type="datetimeFigureOut">
              <a:rPr lang="en-ZA" smtClean="0"/>
              <a:t>2019/07/23</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F88A0630-3C9D-41F8-A6EE-FD88472F0B82}" type="slidenum">
              <a:rPr lang="en-ZA" smtClean="0"/>
              <a:t>‹#›</a:t>
            </a:fld>
            <a:endParaRPr lang="en-ZA"/>
          </a:p>
        </p:txBody>
      </p:sp>
    </p:spTree>
    <p:extLst>
      <p:ext uri="{BB962C8B-B14F-4D97-AF65-F5344CB8AC3E}">
        <p14:creationId xmlns:p14="http://schemas.microsoft.com/office/powerpoint/2010/main" val="214036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88A0630-3C9D-41F8-A6EE-FD88472F0B82}" type="slidenum">
              <a:rPr lang="en-ZA" smtClean="0"/>
              <a:t>1</a:t>
            </a:fld>
            <a:endParaRPr lang="en-ZA"/>
          </a:p>
        </p:txBody>
      </p:sp>
    </p:spTree>
    <p:extLst>
      <p:ext uri="{BB962C8B-B14F-4D97-AF65-F5344CB8AC3E}">
        <p14:creationId xmlns:p14="http://schemas.microsoft.com/office/powerpoint/2010/main" val="1220795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compared</a:t>
            </a:r>
            <a:r>
              <a:rPr lang="en-US" baseline="0" dirty="0" smtClean="0"/>
              <a:t> our data to reference Caucasian and African data from the 1000 Genomes Project. Data was only available for the three SNPs, not the </a:t>
            </a:r>
            <a:r>
              <a:rPr lang="en-US" baseline="0" dirty="0" err="1" smtClean="0"/>
              <a:t>indel</a:t>
            </a:r>
            <a:r>
              <a:rPr lang="en-US" baseline="0" dirty="0" smtClean="0"/>
              <a:t>. </a:t>
            </a:r>
            <a:r>
              <a:rPr lang="en-US" sz="1200" kern="1200" dirty="0" smtClean="0">
                <a:solidFill>
                  <a:schemeClr val="tx1"/>
                </a:solidFill>
                <a:effectLst/>
                <a:latin typeface="+mn-lt"/>
                <a:ea typeface="+mn-ea"/>
                <a:cs typeface="+mn-cs"/>
              </a:rPr>
              <a:t>genotype frequencies of the HIV-1 uninfected black South Africa population largely mirror those of the African reference population whilst being significantly higher than those frequencies detected in the reference Caucasian population. The only exception</a:t>
            </a:r>
            <a:r>
              <a:rPr lang="en-US" sz="1200" kern="1200" baseline="0" dirty="0" smtClean="0">
                <a:solidFill>
                  <a:schemeClr val="tx1"/>
                </a:solidFill>
                <a:effectLst/>
                <a:latin typeface="+mn-lt"/>
                <a:ea typeface="+mn-ea"/>
                <a:cs typeface="+mn-cs"/>
              </a:rPr>
              <a:t> being homozygosity for the mutant allele at position 79 is significantly underrepresented in the South African population compared to reference African population.  This minor allele was previously reported to decrease risk of HIV acquisition.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11</a:t>
            </a:fld>
            <a:endParaRPr lang="en-ZA"/>
          </a:p>
        </p:txBody>
      </p:sp>
    </p:spTree>
    <p:extLst>
      <p:ext uri="{BB962C8B-B14F-4D97-AF65-F5344CB8AC3E}">
        <p14:creationId xmlns:p14="http://schemas.microsoft.com/office/powerpoint/2010/main" val="21323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next assessed whether representation of certain genotypes differed between our HIV-1 infected subgroups.  Heterozygosity at 5’ SNP 79 was significantly underrepresented in Elite controllers compared to </a:t>
            </a:r>
            <a:r>
              <a:rPr lang="en-US" baseline="0" dirty="0" err="1" smtClean="0"/>
              <a:t>progressors</a:t>
            </a:r>
            <a:r>
              <a:rPr lang="en-US" baseline="0" dirty="0" smtClean="0"/>
              <a:t> whilst the opposite trend was observed for heterozygosity at the 3’ 98 SNP which showed a trend of enrichment in elite controllers.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12</a:t>
            </a:fld>
            <a:endParaRPr lang="en-ZA"/>
          </a:p>
        </p:txBody>
      </p:sp>
    </p:spTree>
    <p:extLst>
      <p:ext uri="{BB962C8B-B14F-4D97-AF65-F5344CB8AC3E}">
        <p14:creationId xmlns:p14="http://schemas.microsoft.com/office/powerpoint/2010/main" val="3281783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next considered whether each of the bst-2 variants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isolation notably influenced markers of disease progression. Only</a:t>
            </a:r>
            <a:r>
              <a:rPr lang="en-US" sz="1200" kern="1200" baseline="0" dirty="0" smtClean="0">
                <a:solidFill>
                  <a:schemeClr val="tx1"/>
                </a:solidFill>
                <a:effectLst/>
                <a:latin typeface="+mn-lt"/>
                <a:ea typeface="+mn-ea"/>
                <a:cs typeface="+mn-cs"/>
              </a:rPr>
              <a:t> data for individuals with progressive disease are shown here. </a:t>
            </a:r>
            <a:r>
              <a:rPr lang="en-US" baseline="0" dirty="0" smtClean="0"/>
              <a:t>None of the variants when assessed individually influenced CD4+ T-cell count. However,  heterozygosity for the promoter insertion was associated with significantly faster rates of CD4+T-cell decline. These findings are </a:t>
            </a:r>
            <a:r>
              <a:rPr lang="en-US" sz="1200" kern="1200" dirty="0" smtClean="0">
                <a:solidFill>
                  <a:schemeClr val="tx1"/>
                </a:solidFill>
                <a:effectLst/>
                <a:latin typeface="+mn-lt"/>
                <a:ea typeface="+mn-ea"/>
                <a:cs typeface="+mn-cs"/>
              </a:rPr>
              <a:t>in accordance with those from a Spanish cohort of injecting drug users.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13</a:t>
            </a:fld>
            <a:endParaRPr lang="en-ZA"/>
          </a:p>
        </p:txBody>
      </p:sp>
    </p:spTree>
    <p:extLst>
      <p:ext uri="{BB962C8B-B14F-4D97-AF65-F5344CB8AC3E}">
        <p14:creationId xmlns:p14="http://schemas.microsoft.com/office/powerpoint/2010/main" val="307298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homozygosity for the minor G allele at locus 98 was associated with significantly lower viral loads in </a:t>
            </a:r>
            <a:r>
              <a:rPr lang="en-US" sz="1200" kern="1200" dirty="0" smtClean="0">
                <a:solidFill>
                  <a:schemeClr val="tx1"/>
                </a:solidFill>
                <a:effectLst/>
                <a:latin typeface="+mn-lt"/>
                <a:ea typeface="+mn-ea"/>
                <a:cs typeface="+mn-cs"/>
              </a:rPr>
              <a:t>individuals with advanced disease .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14</a:t>
            </a:fld>
            <a:endParaRPr lang="en-ZA"/>
          </a:p>
        </p:txBody>
      </p:sp>
    </p:spTree>
    <p:extLst>
      <p:ext uri="{BB962C8B-B14F-4D97-AF65-F5344CB8AC3E}">
        <p14:creationId xmlns:p14="http://schemas.microsoft.com/office/powerpoint/2010/main" val="3713810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next assessed the influence of genotype combinations on HIV-1 control. Visual inspection of the data revealed that heterozygosity at the 79 locus in a </a:t>
            </a:r>
            <a:r>
              <a:rPr lang="en-US" baseline="0" dirty="0" err="1" smtClean="0"/>
              <a:t>wildtype</a:t>
            </a:r>
            <a:r>
              <a:rPr lang="en-US" baseline="0" dirty="0" smtClean="0"/>
              <a:t> background was significantly underrepresented in ECs compared to </a:t>
            </a:r>
            <a:r>
              <a:rPr lang="en-US" baseline="0" dirty="0" err="1" smtClean="0"/>
              <a:t>progressors</a:t>
            </a:r>
            <a:r>
              <a:rPr lang="en-US" baseline="0" dirty="0" smtClean="0"/>
              <a:t> whilst the inverse, heterozygosity at all three loci and </a:t>
            </a:r>
            <a:r>
              <a:rPr lang="en-US" baseline="0" dirty="0" err="1" smtClean="0"/>
              <a:t>wildtype</a:t>
            </a:r>
            <a:r>
              <a:rPr lang="en-US" baseline="0" dirty="0" smtClean="0"/>
              <a:t> at position 79 was enriched in Elite controllers. And so we investigated the effect of genotype combinations on markers of disease progression.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15</a:t>
            </a:fld>
            <a:endParaRPr lang="en-ZA"/>
          </a:p>
        </p:txBody>
      </p:sp>
    </p:spTree>
    <p:extLst>
      <p:ext uri="{BB962C8B-B14F-4D97-AF65-F5344CB8AC3E}">
        <p14:creationId xmlns:p14="http://schemas.microsoft.com/office/powerpoint/2010/main" val="253129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genotype overrepresented in </a:t>
            </a:r>
            <a:r>
              <a:rPr lang="en-US" baseline="0" dirty="0" err="1" smtClean="0"/>
              <a:t>progressors</a:t>
            </a:r>
            <a:r>
              <a:rPr lang="en-US" baseline="0" dirty="0" smtClean="0"/>
              <a:t> is in pink and the genotype overrepresented in Elite controllers in very light green. </a:t>
            </a:r>
            <a:r>
              <a:rPr lang="en-US" sz="1200" kern="1200" dirty="0" smtClean="0">
                <a:solidFill>
                  <a:schemeClr val="tx1"/>
                </a:solidFill>
                <a:effectLst/>
                <a:latin typeface="+mn-lt"/>
                <a:ea typeface="+mn-ea"/>
                <a:cs typeface="+mn-cs"/>
              </a:rPr>
              <a:t>Remarkably, the genotype combination that was enriched in Elite</a:t>
            </a:r>
            <a:r>
              <a:rPr lang="en-US" sz="1200" kern="1200" baseline="0" dirty="0" smtClean="0">
                <a:solidFill>
                  <a:schemeClr val="tx1"/>
                </a:solidFill>
                <a:effectLst/>
                <a:latin typeface="+mn-lt"/>
                <a:ea typeface="+mn-ea"/>
                <a:cs typeface="+mn-cs"/>
              </a:rPr>
              <a:t> controllers </a:t>
            </a:r>
            <a:r>
              <a:rPr lang="en-US" sz="1200" kern="1200" dirty="0" smtClean="0">
                <a:solidFill>
                  <a:schemeClr val="tx1"/>
                </a:solidFill>
                <a:effectLst/>
                <a:latin typeface="+mn-lt"/>
                <a:ea typeface="+mn-ea"/>
                <a:cs typeface="+mn-cs"/>
              </a:rPr>
              <a:t>was shown to be advantageous in individuals with advanced disease, as </a:t>
            </a:r>
            <a:r>
              <a:rPr lang="en-US" sz="1200" kern="1200" dirty="0" err="1" smtClean="0">
                <a:solidFill>
                  <a:schemeClr val="tx1"/>
                </a:solidFill>
                <a:effectLst/>
                <a:latin typeface="+mn-lt"/>
                <a:ea typeface="+mn-ea"/>
                <a:cs typeface="+mn-cs"/>
              </a:rPr>
              <a:t>progressors</a:t>
            </a:r>
            <a:r>
              <a:rPr lang="en-US" sz="1200" kern="1200" dirty="0" smtClean="0">
                <a:solidFill>
                  <a:schemeClr val="tx1"/>
                </a:solidFill>
                <a:effectLst/>
                <a:latin typeface="+mn-lt"/>
                <a:ea typeface="+mn-ea"/>
                <a:cs typeface="+mn-cs"/>
              </a:rPr>
              <a:t> carrying this genotype combination retained significantly higher CD4+ T-cell counts than those </a:t>
            </a:r>
            <a:r>
              <a:rPr lang="en-US" sz="1200" kern="1200" dirty="0" err="1" smtClean="0">
                <a:solidFill>
                  <a:schemeClr val="tx1"/>
                </a:solidFill>
                <a:effectLst/>
                <a:latin typeface="+mn-lt"/>
                <a:ea typeface="+mn-ea"/>
                <a:cs typeface="+mn-cs"/>
              </a:rPr>
              <a:t>harbouring</a:t>
            </a:r>
            <a:r>
              <a:rPr lang="en-US" sz="1200" kern="1200" dirty="0" smtClean="0">
                <a:solidFill>
                  <a:schemeClr val="tx1"/>
                </a:solidFill>
                <a:effectLst/>
                <a:latin typeface="+mn-lt"/>
                <a:ea typeface="+mn-ea"/>
                <a:cs typeface="+mn-cs"/>
              </a:rPr>
              <a:t> other combinations . Upon further stratification, it became apparent that the rs12609479 and rs11318798 (_GG_AG) </a:t>
            </a:r>
            <a:r>
              <a:rPr lang="en-US" sz="1200" kern="1200" dirty="0" err="1" smtClean="0">
                <a:solidFill>
                  <a:schemeClr val="tx1"/>
                </a:solidFill>
                <a:effectLst/>
                <a:latin typeface="+mn-lt"/>
                <a:ea typeface="+mn-ea"/>
                <a:cs typeface="+mn-cs"/>
              </a:rPr>
              <a:t>diplotype</a:t>
            </a:r>
            <a:r>
              <a:rPr lang="en-US" sz="1200" kern="1200" dirty="0" smtClean="0">
                <a:solidFill>
                  <a:schemeClr val="tx1"/>
                </a:solidFill>
                <a:effectLst/>
                <a:latin typeface="+mn-lt"/>
                <a:ea typeface="+mn-ea"/>
                <a:cs typeface="+mn-cs"/>
              </a:rPr>
              <a:t> was driving this protective effect.</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16</a:t>
            </a:fld>
            <a:endParaRPr lang="en-ZA"/>
          </a:p>
        </p:txBody>
      </p:sp>
    </p:spTree>
    <p:extLst>
      <p:ext uri="{BB962C8B-B14F-4D97-AF65-F5344CB8AC3E}">
        <p14:creationId xmlns:p14="http://schemas.microsoft.com/office/powerpoint/2010/main" val="2250452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 we investigated four</a:t>
            </a:r>
            <a:r>
              <a:rPr lang="en-US" baseline="0" dirty="0" smtClean="0"/>
              <a:t> bst2 polymorphisms reported to influence HIV-1 disease progression in injecting drug users. The promoter </a:t>
            </a:r>
            <a:r>
              <a:rPr lang="en-US" baseline="0" dirty="0" err="1" smtClean="0"/>
              <a:t>indel</a:t>
            </a:r>
            <a:r>
              <a:rPr lang="en-US" baseline="0" dirty="0" smtClean="0"/>
              <a:t> and the minor A-allele at the 93 locus were reported to repress bst-2 expression. </a:t>
            </a:r>
            <a:r>
              <a:rPr lang="en-US" sz="1200" kern="1200" dirty="0" smtClean="0">
                <a:solidFill>
                  <a:schemeClr val="tx1"/>
                </a:solidFill>
                <a:effectLst/>
                <a:latin typeface="+mn-lt"/>
                <a:ea typeface="+mn-ea"/>
                <a:cs typeface="+mn-cs"/>
              </a:rPr>
              <a:t>The rs12609479-A allele has been proposed to enhance transcription factor (c-</a:t>
            </a:r>
            <a:r>
              <a:rPr lang="en-US" sz="1200" kern="1200" dirty="0" err="1" smtClean="0">
                <a:solidFill>
                  <a:schemeClr val="tx1"/>
                </a:solidFill>
                <a:effectLst/>
                <a:latin typeface="+mn-lt"/>
                <a:ea typeface="+mn-ea"/>
                <a:cs typeface="+mn-cs"/>
              </a:rPr>
              <a:t>Myb</a:t>
            </a:r>
            <a:r>
              <a:rPr lang="en-US" sz="1200" kern="1200" dirty="0" smtClean="0">
                <a:solidFill>
                  <a:schemeClr val="tx1"/>
                </a:solidFill>
                <a:effectLst/>
                <a:latin typeface="+mn-lt"/>
                <a:ea typeface="+mn-ea"/>
                <a:cs typeface="+mn-cs"/>
              </a:rPr>
              <a:t>) binding in the </a:t>
            </a:r>
            <a:r>
              <a:rPr lang="en-US" sz="1200" i="1" kern="1200" dirty="0" smtClean="0">
                <a:solidFill>
                  <a:schemeClr val="tx1"/>
                </a:solidFill>
                <a:effectLst/>
                <a:latin typeface="+mn-lt"/>
                <a:ea typeface="+mn-ea"/>
                <a:cs typeface="+mn-cs"/>
              </a:rPr>
              <a:t>bst-2</a:t>
            </a:r>
            <a:r>
              <a:rPr lang="en-US" sz="1200" kern="1200" dirty="0" smtClean="0">
                <a:solidFill>
                  <a:schemeClr val="tx1"/>
                </a:solidFill>
                <a:effectLst/>
                <a:latin typeface="+mn-lt"/>
                <a:ea typeface="+mn-ea"/>
                <a:cs typeface="+mn-cs"/>
              </a:rPr>
              <a:t> promoter and thereby augment bst-2 expression levels</a:t>
            </a:r>
            <a:r>
              <a:rPr lang="en-US" sz="1200" kern="1200" baseline="0" dirty="0" smtClean="0">
                <a:solidFill>
                  <a:schemeClr val="tx1"/>
                </a:solidFill>
                <a:effectLst/>
                <a:latin typeface="+mn-lt"/>
                <a:ea typeface="+mn-ea"/>
                <a:cs typeface="+mn-cs"/>
              </a:rPr>
              <a:t> and the </a:t>
            </a:r>
            <a:r>
              <a:rPr lang="en-US" sz="1200" kern="1200" dirty="0" smtClean="0">
                <a:solidFill>
                  <a:schemeClr val="tx1"/>
                </a:solidFill>
                <a:effectLst/>
                <a:latin typeface="+mn-lt"/>
                <a:ea typeface="+mn-ea"/>
                <a:cs typeface="+mn-cs"/>
              </a:rPr>
              <a:t>rs113189798-G allele.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Bioinformatics analyses suggested that this </a:t>
            </a:r>
            <a:r>
              <a:rPr lang="en-US" sz="1200" i="1" kern="1200" dirty="0" smtClean="0">
                <a:solidFill>
                  <a:schemeClr val="tx1"/>
                </a:solidFill>
                <a:effectLst/>
                <a:latin typeface="+mn-lt"/>
                <a:ea typeface="+mn-ea"/>
                <a:cs typeface="+mn-cs"/>
              </a:rPr>
              <a:t>bst-2</a:t>
            </a:r>
            <a:r>
              <a:rPr lang="en-US" sz="1200" kern="1200" dirty="0" smtClean="0">
                <a:solidFill>
                  <a:schemeClr val="tx1"/>
                </a:solidFill>
                <a:effectLst/>
                <a:latin typeface="+mn-lt"/>
                <a:ea typeface="+mn-ea"/>
                <a:cs typeface="+mn-cs"/>
              </a:rPr>
              <a:t> variant is located in a DNase hypersensitivity site (DHS) and may potentially modify three regulatory motifs thereby potentially altering </a:t>
            </a:r>
            <a:r>
              <a:rPr lang="en-US" sz="1200" i="1" kern="1200" dirty="0" smtClean="0">
                <a:solidFill>
                  <a:schemeClr val="tx1"/>
                </a:solidFill>
                <a:effectLst/>
                <a:latin typeface="+mn-lt"/>
                <a:ea typeface="+mn-ea"/>
                <a:cs typeface="+mn-cs"/>
              </a:rPr>
              <a:t>bst-2</a:t>
            </a:r>
            <a:r>
              <a:rPr lang="en-US" sz="1200" kern="1200" dirty="0" smtClean="0">
                <a:solidFill>
                  <a:schemeClr val="tx1"/>
                </a:solidFill>
                <a:effectLst/>
                <a:latin typeface="+mn-lt"/>
                <a:ea typeface="+mn-ea"/>
                <a:cs typeface="+mn-cs"/>
              </a:rPr>
              <a:t> expression.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our study, 79- A allele and heterozygosity at the</a:t>
            </a:r>
            <a:r>
              <a:rPr lang="en-US" sz="1200" kern="1200" baseline="0" dirty="0" smtClean="0">
                <a:solidFill>
                  <a:schemeClr val="tx1"/>
                </a:solidFill>
                <a:effectLst/>
                <a:latin typeface="+mn-lt"/>
                <a:ea typeface="+mn-ea"/>
                <a:cs typeface="+mn-cs"/>
              </a:rPr>
              <a:t> 79</a:t>
            </a:r>
            <a:r>
              <a:rPr lang="en-US" sz="1200" kern="1200" dirty="0" smtClean="0">
                <a:solidFill>
                  <a:schemeClr val="tx1"/>
                </a:solidFill>
                <a:effectLst/>
                <a:latin typeface="+mn-lt"/>
                <a:ea typeface="+mn-ea"/>
                <a:cs typeface="+mn-cs"/>
              </a:rPr>
              <a:t> locus</a:t>
            </a:r>
            <a:r>
              <a:rPr lang="en-US" sz="1200" kern="1200" baseline="0" dirty="0" smtClean="0">
                <a:solidFill>
                  <a:schemeClr val="tx1"/>
                </a:solidFill>
                <a:effectLst/>
                <a:latin typeface="+mn-lt"/>
                <a:ea typeface="+mn-ea"/>
                <a:cs typeface="+mn-cs"/>
              </a:rPr>
              <a:t> was underrepresented in Elite controllers whilst heterozygosity for the G-allele at locus 98 was enriched in Elite controllers.  Heterozygosity for the promoter </a:t>
            </a:r>
            <a:r>
              <a:rPr lang="en-US" sz="1200" kern="1200" baseline="0" dirty="0" err="1" smtClean="0">
                <a:solidFill>
                  <a:schemeClr val="tx1"/>
                </a:solidFill>
                <a:effectLst/>
                <a:latin typeface="+mn-lt"/>
                <a:ea typeface="+mn-ea"/>
                <a:cs typeface="+mn-cs"/>
              </a:rPr>
              <a:t>indel</a:t>
            </a:r>
            <a:r>
              <a:rPr lang="en-US" sz="1200" kern="1200" baseline="0" dirty="0" smtClean="0">
                <a:solidFill>
                  <a:schemeClr val="tx1"/>
                </a:solidFill>
                <a:effectLst/>
                <a:latin typeface="+mn-lt"/>
                <a:ea typeface="+mn-ea"/>
                <a:cs typeface="+mn-cs"/>
              </a:rPr>
              <a:t> was associated with faster rates of CD4+T-cell decline, in line with the proposed functional consequence of this variant. And Finally carriage of the GG_AG_ genotype combination was shown to be associated with higher CD4 </a:t>
            </a:r>
            <a:r>
              <a:rPr lang="en-US" sz="1200" kern="1200" baseline="0" dirty="0" err="1" smtClean="0">
                <a:solidFill>
                  <a:schemeClr val="tx1"/>
                </a:solidFill>
                <a:effectLst/>
                <a:latin typeface="+mn-lt"/>
                <a:ea typeface="+mn-ea"/>
                <a:cs typeface="+mn-cs"/>
              </a:rPr>
              <a:t>Tcell</a:t>
            </a:r>
            <a:r>
              <a:rPr lang="en-US" sz="1200" kern="1200" baseline="0" dirty="0" smtClean="0">
                <a:solidFill>
                  <a:schemeClr val="tx1"/>
                </a:solidFill>
                <a:effectLst/>
                <a:latin typeface="+mn-lt"/>
                <a:ea typeface="+mn-ea"/>
                <a:cs typeface="+mn-cs"/>
              </a:rPr>
              <a:t> counts in </a:t>
            </a:r>
            <a:r>
              <a:rPr lang="en-US" sz="1200" kern="1200" baseline="0" dirty="0" err="1" smtClean="0">
                <a:solidFill>
                  <a:schemeClr val="tx1"/>
                </a:solidFill>
                <a:effectLst/>
                <a:latin typeface="+mn-lt"/>
                <a:ea typeface="+mn-ea"/>
                <a:cs typeface="+mn-cs"/>
              </a:rPr>
              <a:t>progressors</a:t>
            </a:r>
            <a:r>
              <a:rPr lang="en-US" sz="1200" kern="1200" baseline="0" dirty="0" smtClean="0">
                <a:solidFill>
                  <a:schemeClr val="tx1"/>
                </a:solidFill>
                <a:effectLst/>
                <a:latin typeface="+mn-lt"/>
                <a:ea typeface="+mn-ea"/>
                <a:cs typeface="+mn-cs"/>
              </a:rPr>
              <a:t> suggesting that the 79-A allele may be detrimental whilst the G-98 allele may confer an advantage with respect to HIV disease progression.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17</a:t>
            </a:fld>
            <a:endParaRPr lang="en-ZA"/>
          </a:p>
        </p:txBody>
      </p:sp>
    </p:spTree>
    <p:extLst>
      <p:ext uri="{BB962C8B-B14F-4D97-AF65-F5344CB8AC3E}">
        <p14:creationId xmlns:p14="http://schemas.microsoft.com/office/powerpoint/2010/main" val="2691880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 number of limitations to our study, the first being that we only considered polymorphisms which has previously been reported to influence HIV-1 acquisition or disease progression in adult populations. There are other bst2 polymorphisms reported to influence mother-to-child transmission as well as affect the  protein’s viral endocytosis and signal transduction capabilities that may warrant further investigation.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Non-synonymous mutations, resulting in alterations to the primary amino acid sequence, do not impair </a:t>
            </a:r>
            <a:r>
              <a:rPr lang="en-US" sz="1200" kern="1200" dirty="0" err="1" smtClean="0">
                <a:solidFill>
                  <a:schemeClr val="tx1"/>
                </a:solidFill>
                <a:effectLst/>
                <a:latin typeface="+mn-lt"/>
                <a:ea typeface="+mn-ea"/>
                <a:cs typeface="+mn-cs"/>
              </a:rPr>
              <a:t>virion</a:t>
            </a:r>
            <a:r>
              <a:rPr lang="en-US" sz="1200" kern="1200" dirty="0" smtClean="0">
                <a:solidFill>
                  <a:schemeClr val="tx1"/>
                </a:solidFill>
                <a:effectLst/>
                <a:latin typeface="+mn-lt"/>
                <a:ea typeface="+mn-ea"/>
                <a:cs typeface="+mn-cs"/>
              </a:rPr>
              <a:t> restriction by BST-2 as long as the general protein structure and conformation is retained. It has been reported that such polymorphisms may alter BST-2 functionality either through reducing rates of viral internalization (rs141648094, Y8H) or abrogating NF-ĸβ signaling (R19H).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a:t>
            </a:r>
            <a:r>
              <a:rPr lang="en-US" sz="1200" kern="1200" baseline="0" dirty="0" smtClean="0">
                <a:solidFill>
                  <a:schemeClr val="tx1"/>
                </a:solidFill>
                <a:effectLst/>
                <a:latin typeface="+mn-lt"/>
                <a:ea typeface="+mn-ea"/>
                <a:cs typeface="+mn-cs"/>
              </a:rPr>
              <a:t> sample sizes were also quite small and </a:t>
            </a:r>
            <a:r>
              <a:rPr lang="en-US" sz="1200" kern="1200" dirty="0" smtClean="0">
                <a:solidFill>
                  <a:schemeClr val="tx1"/>
                </a:solidFill>
                <a:effectLst/>
                <a:latin typeface="+mn-lt"/>
                <a:ea typeface="+mn-ea"/>
                <a:cs typeface="+mn-cs"/>
              </a:rPr>
              <a:t>adjustments for multiple comparisons were not performed. Although</a:t>
            </a:r>
            <a:r>
              <a:rPr lang="en-US" sz="1200" kern="1200" baseline="0" dirty="0" smtClean="0">
                <a:solidFill>
                  <a:schemeClr val="tx1"/>
                </a:solidFill>
                <a:effectLst/>
                <a:latin typeface="+mn-lt"/>
                <a:ea typeface="+mn-ea"/>
                <a:cs typeface="+mn-cs"/>
              </a:rPr>
              <a:t> the power of t</a:t>
            </a:r>
            <a:r>
              <a:rPr lang="en-US" sz="1200" kern="1200" dirty="0" smtClean="0">
                <a:solidFill>
                  <a:schemeClr val="tx1"/>
                </a:solidFill>
                <a:effectLst/>
                <a:latin typeface="+mn-lt"/>
                <a:ea typeface="+mn-ea"/>
                <a:cs typeface="+mn-cs"/>
              </a:rPr>
              <a:t>he study was increased by examining extreme phenotypes (such as Elite controllers and </a:t>
            </a:r>
            <a:r>
              <a:rPr lang="en-US" sz="1200" kern="1200" dirty="0" err="1" smtClean="0">
                <a:solidFill>
                  <a:schemeClr val="tx1"/>
                </a:solidFill>
                <a:effectLst/>
                <a:latin typeface="+mn-lt"/>
                <a:ea typeface="+mn-ea"/>
                <a:cs typeface="+mn-cs"/>
              </a:rPr>
              <a:t>progressors</a:t>
            </a:r>
            <a:r>
              <a:rPr lang="en-US" sz="1200" kern="1200" dirty="0" smtClean="0">
                <a:solidFill>
                  <a:schemeClr val="tx1"/>
                </a:solidFill>
                <a:effectLst/>
                <a:latin typeface="+mn-lt"/>
                <a:ea typeface="+mn-ea"/>
                <a:cs typeface="+mn-cs"/>
              </a:rPr>
              <a:t>) these findings will need to be validated in larger cohorts.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the exploratory nature of this research, the aim of which was to identify genetic factors potentially associated with natural HIV-1 control, adjustments for multiple comparisons were not performed as these increase the risk of type II errors (failure to detect an effect that is indeed present).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18</a:t>
            </a:fld>
            <a:endParaRPr lang="en-ZA"/>
          </a:p>
        </p:txBody>
      </p:sp>
    </p:spTree>
    <p:extLst>
      <p:ext uri="{BB962C8B-B14F-4D97-AF65-F5344CB8AC3E}">
        <p14:creationId xmlns:p14="http://schemas.microsoft.com/office/powerpoint/2010/main" val="70900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present study we determined the</a:t>
            </a:r>
            <a:r>
              <a:rPr lang="en-US" baseline="0" dirty="0" smtClean="0"/>
              <a:t> frequency of 4 bst2 variants previously associated with variability in HIV-1 disease, 3 of which were previously uncharacterized in the black South African population. This is also, to our knowledge, the first study </a:t>
            </a:r>
            <a:r>
              <a:rPr lang="en-US" dirty="0" smtClean="0"/>
              <a:t>describing these </a:t>
            </a:r>
            <a:r>
              <a:rPr lang="en-US" i="1" dirty="0" smtClean="0"/>
              <a:t>bst-2</a:t>
            </a:r>
            <a:r>
              <a:rPr lang="en-US" dirty="0" smtClean="0"/>
              <a:t> variants (rs3217318, rs12609479, rs10415893 and rs113189798) in the context of differential spontaneous control of HIV-1 infection, particularly with respect to black South Africans. We further</a:t>
            </a:r>
            <a:r>
              <a:rPr lang="en-US" baseline="0" dirty="0" smtClean="0"/>
              <a:t> showed that heterozygosity for the promoter </a:t>
            </a:r>
            <a:r>
              <a:rPr lang="en-US" baseline="0" dirty="0" err="1" smtClean="0"/>
              <a:t>indel</a:t>
            </a:r>
            <a:r>
              <a:rPr lang="en-US" baseline="0" dirty="0" smtClean="0"/>
              <a:t> was associated with faster rates of CD4 decline in </a:t>
            </a:r>
            <a:r>
              <a:rPr lang="en-US" baseline="0" dirty="0" err="1" smtClean="0"/>
              <a:t>progressors</a:t>
            </a:r>
            <a:r>
              <a:rPr lang="en-US" baseline="0" dirty="0" smtClean="0"/>
              <a:t> whilst carriage of  the 79GG and 98A/G combined genotype was associated with  higher CD4 t-cell counts in these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00" baseline="0" dirty="0" smtClean="0">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further investigations into the mechanisms underlying the role of BST-2 in promoting spontaneous antiviral immunity to HIV pathogenesis are of utmost importance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be invaluable in the design of novel therapies aimed at attaining a “functional cure” for HIV-1</a:t>
            </a:r>
            <a:endParaRPr lang="en-US" sz="1400" kern="100" dirty="0" smtClean="0">
              <a:latin typeface="Arial" panose="020B0604020202020204" pitchFamily="34" charset="0"/>
              <a:ea typeface="SimSun" panose="02010600030101010101" pitchFamily="2" charset="-122"/>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19</a:t>
            </a:fld>
            <a:endParaRPr lang="en-ZA"/>
          </a:p>
        </p:txBody>
      </p:sp>
    </p:spTree>
    <p:extLst>
      <p:ext uri="{BB962C8B-B14F-4D97-AF65-F5344CB8AC3E}">
        <p14:creationId xmlns:p14="http://schemas.microsoft.com/office/powerpoint/2010/main" val="159200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thank the study participants, my colleagues</a:t>
            </a:r>
            <a:r>
              <a:rPr lang="en-US" baseline="0" dirty="0" smtClean="0"/>
              <a:t> and collaborators and funders.</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20</a:t>
            </a:fld>
            <a:endParaRPr lang="en-ZA"/>
          </a:p>
        </p:txBody>
      </p:sp>
    </p:spTree>
    <p:extLst>
      <p:ext uri="{BB962C8B-B14F-4D97-AF65-F5344CB8AC3E}">
        <p14:creationId xmlns:p14="http://schemas.microsoft.com/office/powerpoint/2010/main" val="5286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2</a:t>
            </a:fld>
            <a:endParaRPr lang="en-ZA"/>
          </a:p>
        </p:txBody>
      </p:sp>
    </p:spTree>
    <p:extLst>
      <p:ext uri="{BB962C8B-B14F-4D97-AF65-F5344CB8AC3E}">
        <p14:creationId xmlns:p14="http://schemas.microsoft.com/office/powerpoint/2010/main" val="3153289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21</a:t>
            </a:fld>
            <a:endParaRPr lang="en-ZA"/>
          </a:p>
        </p:txBody>
      </p:sp>
    </p:spTree>
    <p:extLst>
      <p:ext uri="{BB962C8B-B14F-4D97-AF65-F5344CB8AC3E}">
        <p14:creationId xmlns:p14="http://schemas.microsoft.com/office/powerpoint/2010/main" val="135887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smtClean="0">
                <a:solidFill>
                  <a:schemeClr val="tx1"/>
                </a:solidFill>
                <a:effectLst/>
                <a:latin typeface="+mn-lt"/>
                <a:ea typeface="+mn-ea"/>
                <a:cs typeface="+mn-cs"/>
              </a:rPr>
              <a:t> As we know, in 2017 there were 37 million adults between</a:t>
            </a:r>
            <a:r>
              <a:rPr lang="en-ZA" sz="1200" b="0" i="0" kern="1200" baseline="0" dirty="0" smtClean="0">
                <a:solidFill>
                  <a:schemeClr val="tx1"/>
                </a:solidFill>
                <a:effectLst/>
                <a:latin typeface="+mn-lt"/>
                <a:ea typeface="+mn-ea"/>
                <a:cs typeface="+mn-cs"/>
              </a:rPr>
              <a:t> the ages of 15-49 living with HIV globally with </a:t>
            </a:r>
            <a:r>
              <a:rPr lang="en-ZA" sz="1200" b="0" i="0" kern="1200" baseline="0" dirty="0" err="1" smtClean="0">
                <a:solidFill>
                  <a:schemeClr val="tx1"/>
                </a:solidFill>
                <a:effectLst/>
                <a:latin typeface="+mn-lt"/>
                <a:ea typeface="+mn-ea"/>
                <a:cs typeface="+mn-cs"/>
              </a:rPr>
              <a:t>lastest</a:t>
            </a:r>
            <a:r>
              <a:rPr lang="en-ZA" sz="1200" b="0" i="0" kern="1200" baseline="0" dirty="0" smtClean="0">
                <a:solidFill>
                  <a:schemeClr val="tx1"/>
                </a:solidFill>
                <a:effectLst/>
                <a:latin typeface="+mn-lt"/>
                <a:ea typeface="+mn-ea"/>
                <a:cs typeface="+mn-cs"/>
              </a:rPr>
              <a:t> UNAIDS data revealing that this number increased by approximately 1 million people in 2018. However,  the</a:t>
            </a:r>
            <a:r>
              <a:rPr lang="en-ZA" sz="1200" b="0" i="0" kern="1200" dirty="0" smtClean="0">
                <a:solidFill>
                  <a:schemeClr val="tx1"/>
                </a:solidFill>
                <a:effectLst/>
                <a:latin typeface="+mn-lt"/>
                <a:ea typeface="+mn-ea"/>
                <a:cs typeface="+mn-cs"/>
              </a:rPr>
              <a:t> epidemic disproportionally</a:t>
            </a:r>
            <a:r>
              <a:rPr lang="en-ZA" sz="1200" b="0" i="0" kern="1200" baseline="0" dirty="0" smtClean="0">
                <a:solidFill>
                  <a:schemeClr val="tx1"/>
                </a:solidFill>
                <a:effectLst/>
                <a:latin typeface="+mn-lt"/>
                <a:ea typeface="+mn-ea"/>
                <a:cs typeface="+mn-cs"/>
              </a:rPr>
              <a:t> affects certain </a:t>
            </a:r>
            <a:r>
              <a:rPr lang="en-ZA" sz="1200" b="0" i="0" kern="1200" dirty="0" smtClean="0">
                <a:solidFill>
                  <a:schemeClr val="tx1"/>
                </a:solidFill>
                <a:effectLst/>
                <a:latin typeface="+mn-lt"/>
                <a:ea typeface="+mn-ea"/>
                <a:cs typeface="+mn-cs"/>
              </a:rPr>
              <a:t>regions with</a:t>
            </a:r>
            <a:r>
              <a:rPr lang="en-ZA" sz="1200" b="0" i="0" kern="1200" baseline="0" dirty="0" smtClean="0">
                <a:solidFill>
                  <a:schemeClr val="tx1"/>
                </a:solidFill>
                <a:effectLst/>
                <a:latin typeface="+mn-lt"/>
                <a:ea typeface="+mn-ea"/>
                <a:cs typeface="+mn-cs"/>
              </a:rPr>
              <a:t> </a:t>
            </a:r>
            <a:r>
              <a:rPr lang="en-ZA" sz="1200" b="0" i="0" kern="1200" dirty="0" smtClean="0">
                <a:solidFill>
                  <a:schemeClr val="tx1"/>
                </a:solidFill>
                <a:effectLst/>
                <a:latin typeface="+mn-lt"/>
                <a:ea typeface="+mn-ea"/>
                <a:cs typeface="+mn-cs"/>
              </a:rPr>
              <a:t>Africa accounting for 2/3rds of global</a:t>
            </a:r>
            <a:r>
              <a:rPr lang="en-ZA" sz="1200" b="0" i="0" kern="1200" baseline="0" dirty="0" smtClean="0">
                <a:solidFill>
                  <a:schemeClr val="tx1"/>
                </a:solidFill>
                <a:effectLst/>
                <a:latin typeface="+mn-lt"/>
                <a:ea typeface="+mn-ea"/>
                <a:cs typeface="+mn-cs"/>
              </a:rPr>
              <a:t> number of people living with HIV. But, even within the African region there is a </a:t>
            </a:r>
            <a:r>
              <a:rPr lang="en-ZA" sz="1200" b="0" i="0" kern="1200" dirty="0" smtClean="0">
                <a:solidFill>
                  <a:schemeClr val="tx1"/>
                </a:solidFill>
                <a:effectLst/>
                <a:latin typeface="+mn-lt"/>
                <a:ea typeface="+mn-ea"/>
                <a:cs typeface="+mn-cs"/>
              </a:rPr>
              <a:t>clear disparity, with countries in eastern</a:t>
            </a:r>
            <a:r>
              <a:rPr lang="en-ZA" sz="1200" b="0" i="0" kern="1200" baseline="0" dirty="0" smtClean="0">
                <a:solidFill>
                  <a:schemeClr val="tx1"/>
                </a:solidFill>
                <a:effectLst/>
                <a:latin typeface="+mn-lt"/>
                <a:ea typeface="+mn-ea"/>
                <a:cs typeface="+mn-cs"/>
              </a:rPr>
              <a:t> and </a:t>
            </a:r>
            <a:r>
              <a:rPr lang="en-ZA" sz="1200" b="0" i="0" kern="1200" dirty="0" smtClean="0">
                <a:solidFill>
                  <a:schemeClr val="tx1"/>
                </a:solidFill>
                <a:effectLst/>
                <a:latin typeface="+mn-lt"/>
                <a:ea typeface="+mn-ea"/>
                <a:cs typeface="+mn-cs"/>
              </a:rPr>
              <a:t>southern sub-Saharan Africa having the highest disease prevalence.</a:t>
            </a:r>
            <a:r>
              <a:rPr lang="en-ZA" sz="1200" b="0" i="0" kern="1200" baseline="0" dirty="0" smtClean="0">
                <a:solidFill>
                  <a:schemeClr val="tx1"/>
                </a:solidFill>
                <a:effectLst/>
                <a:latin typeface="+mn-lt"/>
                <a:ea typeface="+mn-ea"/>
                <a:cs typeface="+mn-cs"/>
              </a:rPr>
              <a:t>  And at a country level,  it is South Africa that accounts for a third of new infections and AIDS-related deaths in this region. </a:t>
            </a:r>
          </a:p>
          <a:p>
            <a:endParaRPr lang="en-ZA" sz="1200" b="0" i="0" kern="1200" dirty="0" smtClean="0">
              <a:solidFill>
                <a:schemeClr val="tx1"/>
              </a:solidFill>
              <a:effectLst/>
              <a:latin typeface="+mn-lt"/>
              <a:ea typeface="+mn-ea"/>
              <a:cs typeface="+mn-cs"/>
            </a:endParaRPr>
          </a:p>
          <a:p>
            <a:r>
              <a:rPr lang="en-ZA" sz="1200" b="0" i="0" kern="1200" dirty="0" smtClean="0">
                <a:solidFill>
                  <a:schemeClr val="tx1"/>
                </a:solidFill>
                <a:effectLst/>
                <a:latin typeface="+mn-lt"/>
                <a:ea typeface="+mn-ea"/>
                <a:cs typeface="+mn-cs"/>
              </a:rPr>
              <a:t>South Africa has the largest HIV epidemic in the world, with 19% of the global number of people living with HIV, 15% of new infections and 11% of AIDS related deaths. And so it is evident that the South</a:t>
            </a:r>
            <a:r>
              <a:rPr lang="en-ZA" sz="1200" b="0" i="0" kern="1200" baseline="0" dirty="0" smtClean="0">
                <a:solidFill>
                  <a:schemeClr val="tx1"/>
                </a:solidFill>
                <a:effectLst/>
                <a:latin typeface="+mn-lt"/>
                <a:ea typeface="+mn-ea"/>
                <a:cs typeface="+mn-cs"/>
              </a:rPr>
              <a:t> African population bears THE GREATEST HIV burden in the world. </a:t>
            </a:r>
          </a:p>
          <a:p>
            <a:endParaRPr lang="en-ZA" sz="1200" b="0" i="0" kern="1200" baseline="0" dirty="0" smtClean="0">
              <a:solidFill>
                <a:schemeClr val="tx1"/>
              </a:solidFill>
              <a:effectLst/>
              <a:latin typeface="+mn-lt"/>
              <a:ea typeface="+mn-ea"/>
              <a:cs typeface="+mn-cs"/>
            </a:endParaRPr>
          </a:p>
          <a:p>
            <a:endParaRPr lang="en-ZA"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smtClean="0"/>
              <a:t>The scale of the region’s HIV epidemic, however, remains massive. An estimated 800 000 [650 000–1 000 000] people in eastern and southern Africa acquired HIV in 2017, and an estimated 380 000 [300 000–510 000] people died of AIDS-related illness.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kern="1200" dirty="0" smtClean="0">
              <a:solidFill>
                <a:schemeClr val="tx1"/>
              </a:solidFill>
              <a:effectLst/>
              <a:latin typeface="+mn-lt"/>
              <a:ea typeface="+mn-ea"/>
              <a:cs typeface="+mn-cs"/>
            </a:endParaRPr>
          </a:p>
          <a:p>
            <a:endParaRPr lang="en-ZA"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8A0630-3C9D-41F8-A6EE-FD88472F0B82}" type="slidenum">
              <a:rPr lang="en-ZA" smtClean="0"/>
              <a:t>3</a:t>
            </a:fld>
            <a:endParaRPr lang="en-ZA"/>
          </a:p>
        </p:txBody>
      </p:sp>
    </p:spTree>
    <p:extLst>
      <p:ext uri="{BB962C8B-B14F-4D97-AF65-F5344CB8AC3E}">
        <p14:creationId xmlns:p14="http://schemas.microsoft.com/office/powerpoint/2010/main" val="31805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 the years, it has become</a:t>
            </a:r>
            <a:r>
              <a:rPr lang="en-US" sz="1200" kern="1200" baseline="0" dirty="0" smtClean="0">
                <a:solidFill>
                  <a:schemeClr val="tx1"/>
                </a:solidFill>
                <a:effectLst/>
                <a:latin typeface="+mn-lt"/>
                <a:ea typeface="+mn-ea"/>
                <a:cs typeface="+mn-cs"/>
              </a:rPr>
              <a:t> increasingly clear that h</a:t>
            </a:r>
            <a:r>
              <a:rPr lang="en-US" sz="1200" kern="1200" dirty="0" smtClean="0">
                <a:solidFill>
                  <a:schemeClr val="tx1"/>
                </a:solidFill>
                <a:effectLst/>
                <a:latin typeface="+mn-lt"/>
                <a:ea typeface="+mn-ea"/>
                <a:cs typeface="+mn-cs"/>
              </a:rPr>
              <a:t>ost genetic factors, influence not only susceptibility to HIV infection but also the clinical course of HIV-1 disease. The most well known being</a:t>
            </a:r>
            <a:r>
              <a:rPr lang="en-US" sz="1200" kern="1200" baseline="0" dirty="0" smtClean="0">
                <a:solidFill>
                  <a:schemeClr val="tx1"/>
                </a:solidFill>
                <a:effectLst/>
                <a:latin typeface="+mn-lt"/>
                <a:ea typeface="+mn-ea"/>
                <a:cs typeface="+mn-cs"/>
              </a:rPr>
              <a:t>  polymorphisms in the gene encoding the CCR5 co-receptor as well as variability at the HLA locus. However, there are a multitude of genes shown to contribute to variability in HIV-1 disease including host encoded anti</a:t>
            </a:r>
            <a:r>
              <a:rPr lang="en-US" sz="1200" kern="1200" dirty="0" smtClean="0">
                <a:solidFill>
                  <a:schemeClr val="tx1"/>
                </a:solidFill>
                <a:effectLst/>
                <a:latin typeface="+mn-lt"/>
                <a:ea typeface="+mn-ea"/>
                <a:cs typeface="+mn-cs"/>
              </a:rPr>
              <a:t>viral restriction factors.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Although numerous studies have investigated the role of polymorphisms in restriction factors such as: </a:t>
            </a:r>
            <a:r>
              <a:rPr lang="en-US" sz="1200" kern="1200" dirty="0" err="1" smtClean="0">
                <a:solidFill>
                  <a:schemeClr val="tx1"/>
                </a:solidFill>
                <a:effectLst/>
                <a:latin typeface="+mn-lt"/>
                <a:ea typeface="+mn-ea"/>
                <a:cs typeface="+mn-cs"/>
              </a:rPr>
              <a:t>Apolipoprotein</a:t>
            </a:r>
            <a:r>
              <a:rPr lang="en-US" sz="1200" kern="1200" dirty="0" smtClean="0">
                <a:solidFill>
                  <a:schemeClr val="tx1"/>
                </a:solidFill>
                <a:effectLst/>
                <a:latin typeface="+mn-lt"/>
                <a:ea typeface="+mn-ea"/>
                <a:cs typeface="+mn-cs"/>
              </a:rPr>
              <a:t> B mRNA editing catalytic polypeptide 3G (APOBEC3G) and tripartite interaction motif 5α (TRIM5α) in HIV-1 disease progression, few genetic association studies have to date assessed the role of Bone</a:t>
            </a:r>
            <a:r>
              <a:rPr lang="en-US" sz="1200" kern="1200" baseline="0" dirty="0" smtClean="0">
                <a:solidFill>
                  <a:schemeClr val="tx1"/>
                </a:solidFill>
                <a:effectLst/>
                <a:latin typeface="+mn-lt"/>
                <a:ea typeface="+mn-ea"/>
                <a:cs typeface="+mn-cs"/>
              </a:rPr>
              <a:t> marrow stromal cell antigen 2 B</a:t>
            </a:r>
            <a:r>
              <a:rPr lang="en-US" sz="1200" kern="1200" dirty="0" smtClean="0">
                <a:solidFill>
                  <a:schemeClr val="tx1"/>
                </a:solidFill>
                <a:effectLst/>
                <a:latin typeface="+mn-lt"/>
                <a:ea typeface="+mn-ea"/>
                <a:cs typeface="+mn-cs"/>
              </a:rPr>
              <a:t>ST-2/ better</a:t>
            </a:r>
            <a:r>
              <a:rPr lang="en-US" sz="1200" kern="1200" baseline="0" dirty="0" smtClean="0">
                <a:solidFill>
                  <a:schemeClr val="tx1"/>
                </a:solidFill>
                <a:effectLst/>
                <a:latin typeface="+mn-lt"/>
                <a:ea typeface="+mn-ea"/>
                <a:cs typeface="+mn-cs"/>
              </a:rPr>
              <a:t> known as </a:t>
            </a:r>
            <a:r>
              <a:rPr lang="en-US" sz="1200" kern="1200" baseline="0" dirty="0" err="1" smtClean="0">
                <a:solidFill>
                  <a:schemeClr val="tx1"/>
                </a:solidFill>
                <a:effectLst/>
                <a:latin typeface="+mn-lt"/>
                <a:ea typeface="+mn-ea"/>
                <a:cs typeface="+mn-cs"/>
              </a:rPr>
              <a:t>tetherin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including the host-encoded, have been demonstrated to</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8A0630-3C9D-41F8-A6EE-FD88472F0B82}" type="slidenum">
              <a:rPr lang="en-ZA" smtClean="0"/>
              <a:t>4</a:t>
            </a:fld>
            <a:endParaRPr lang="en-ZA"/>
          </a:p>
        </p:txBody>
      </p:sp>
    </p:spTree>
    <p:extLst>
      <p:ext uri="{BB962C8B-B14F-4D97-AF65-F5344CB8AC3E}">
        <p14:creationId xmlns:p14="http://schemas.microsoft.com/office/powerpoint/2010/main" val="181362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kern="1200" dirty="0" smtClean="0">
                <a:solidFill>
                  <a:schemeClr val="tx1"/>
                </a:solidFill>
                <a:effectLst/>
                <a:latin typeface="+mn-lt"/>
                <a:ea typeface="+mn-ea"/>
                <a:cs typeface="+mn-cs"/>
              </a:rPr>
              <a:t>Bone Marrow Stromal Cell Antigen 2 commonly</a:t>
            </a:r>
            <a:r>
              <a:rPr lang="en-ZA" sz="1200" b="0" i="0" kern="1200" baseline="0" dirty="0" smtClean="0">
                <a:solidFill>
                  <a:schemeClr val="tx1"/>
                </a:solidFill>
                <a:effectLst/>
                <a:latin typeface="+mn-lt"/>
                <a:ea typeface="+mn-ea"/>
                <a:cs typeface="+mn-cs"/>
              </a:rPr>
              <a:t> referred to as </a:t>
            </a:r>
            <a:r>
              <a:rPr lang="en-ZA" sz="1200" b="0" i="0" kern="1200" baseline="0" dirty="0" err="1" smtClean="0">
                <a:solidFill>
                  <a:schemeClr val="tx1"/>
                </a:solidFill>
                <a:effectLst/>
                <a:latin typeface="+mn-lt"/>
                <a:ea typeface="+mn-ea"/>
                <a:cs typeface="+mn-cs"/>
              </a:rPr>
              <a:t>tetherin</a:t>
            </a:r>
            <a:r>
              <a:rPr lang="en-ZA" sz="1200" b="0" i="0" kern="1200" baseline="0" dirty="0" smtClean="0">
                <a:solidFill>
                  <a:schemeClr val="tx1"/>
                </a:solidFill>
                <a:effectLst/>
                <a:latin typeface="+mn-lt"/>
                <a:ea typeface="+mn-ea"/>
                <a:cs typeface="+mn-cs"/>
              </a:rPr>
              <a:t> is an </a:t>
            </a:r>
            <a:r>
              <a:rPr lang="en-ZA" sz="1200" b="0" i="0" kern="1200" dirty="0" smtClean="0">
                <a:solidFill>
                  <a:schemeClr val="tx1"/>
                </a:solidFill>
                <a:effectLst/>
                <a:latin typeface="+mn-lt"/>
                <a:ea typeface="+mn-ea"/>
                <a:cs typeface="+mn-cs"/>
              </a:rPr>
              <a:t>interferon-inducible, transmembrane protein with a  </a:t>
            </a:r>
            <a:r>
              <a:rPr lang="en-US" sz="1200" kern="1200" dirty="0" smtClean="0">
                <a:solidFill>
                  <a:schemeClr val="tx1"/>
                </a:solidFill>
                <a:effectLst/>
                <a:latin typeface="+mn-lt"/>
                <a:ea typeface="+mn-ea"/>
                <a:cs typeface="+mn-cs"/>
              </a:rPr>
              <a:t>unique “two-anchor” topology with a transmembrane domain (TMD) towards the N-terminus and a C-terminal glycophosphatidylinositol (GPI) anchor which allows it to tether enveloped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virions to cell surface and </a:t>
            </a:r>
            <a:r>
              <a:rPr lang="en-US" sz="1200" kern="1200" dirty="0" err="1" smtClean="0">
                <a:solidFill>
                  <a:schemeClr val="tx1"/>
                </a:solidFill>
                <a:effectLst/>
                <a:latin typeface="+mn-lt"/>
                <a:ea typeface="+mn-ea"/>
                <a:cs typeface="+mn-cs"/>
              </a:rPr>
              <a:t>eachother</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prevent their release</a:t>
            </a:r>
            <a:r>
              <a:rPr lang="en-US" sz="1200" kern="1200" dirty="0" smtClean="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 The retained virions are then internalized and degraded via the endosomal/lysosomal pathway and </a:t>
            </a:r>
            <a:r>
              <a:rPr lang="en-ZA" sz="1200" kern="1200" baseline="0" dirty="0" smtClean="0">
                <a:solidFill>
                  <a:schemeClr val="tx1"/>
                </a:solidFill>
                <a:effectLst/>
                <a:latin typeface="+mn-lt"/>
                <a:ea typeface="+mn-ea"/>
                <a:cs typeface="+mn-cs"/>
              </a:rPr>
              <a:t> the </a:t>
            </a:r>
            <a:r>
              <a:rPr lang="en-ZA" dirty="0" smtClean="0"/>
              <a:t>viral products activate TLRs  and provide peptides for MHC loading.</a:t>
            </a:r>
            <a:r>
              <a:rPr lang="en-ZA" baseline="0" dirty="0" smtClean="0"/>
              <a:t> Furthermore, </a:t>
            </a:r>
            <a:r>
              <a:rPr lang="en-ZA" baseline="0" dirty="0" err="1" smtClean="0"/>
              <a:t>virion</a:t>
            </a:r>
            <a:r>
              <a:rPr lang="en-ZA" baseline="0" dirty="0" smtClean="0"/>
              <a:t> tethering activates NF-</a:t>
            </a:r>
            <a:r>
              <a:rPr lang="en-ZA" baseline="0" dirty="0" err="1" smtClean="0"/>
              <a:t>kappaBeta</a:t>
            </a:r>
            <a:r>
              <a:rPr lang="en-ZA" baseline="0" dirty="0" smtClean="0"/>
              <a:t> signalling cascade and induces the expression of  pro-inflammatory genes. </a:t>
            </a:r>
            <a:r>
              <a:rPr lang="en-US" sz="1200" kern="1200" baseline="0" dirty="0" smtClean="0">
                <a:solidFill>
                  <a:schemeClr val="tx1"/>
                </a:solidFill>
                <a:effectLst/>
                <a:latin typeface="+mn-lt"/>
                <a:ea typeface="+mn-ea"/>
                <a:cs typeface="+mn-cs"/>
              </a:rPr>
              <a:t>The restriction of virions on the cell surface </a:t>
            </a:r>
            <a:r>
              <a:rPr lang="en-US" sz="1200" kern="1200" dirty="0" smtClean="0">
                <a:solidFill>
                  <a:schemeClr val="tx1"/>
                </a:solidFill>
                <a:effectLst/>
                <a:latin typeface="+mn-lt"/>
                <a:ea typeface="+mn-ea"/>
                <a:cs typeface="+mn-cs"/>
              </a:rPr>
              <a:t>expression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enhances antibody </a:t>
            </a:r>
            <a:r>
              <a:rPr lang="en-US" sz="1200" kern="1200" dirty="0" err="1" smtClean="0">
                <a:solidFill>
                  <a:schemeClr val="tx1"/>
                </a:solidFill>
                <a:effectLst/>
                <a:latin typeface="+mn-lt"/>
                <a:ea typeface="+mn-ea"/>
                <a:cs typeface="+mn-cs"/>
              </a:rPr>
              <a:t>opsonization</a:t>
            </a:r>
            <a:r>
              <a:rPr lang="en-US" sz="1200" kern="1200" dirty="0" smtClean="0">
                <a:solidFill>
                  <a:schemeClr val="tx1"/>
                </a:solidFill>
                <a:effectLst/>
                <a:latin typeface="+mn-lt"/>
                <a:ea typeface="+mn-ea"/>
                <a:cs typeface="+mn-cs"/>
              </a:rPr>
              <a:t> of the cell and NK mediated killing</a:t>
            </a:r>
            <a:r>
              <a:rPr lang="en-US" sz="1200" kern="1200" baseline="0" dirty="0" smtClean="0">
                <a:solidFill>
                  <a:schemeClr val="tx1"/>
                </a:solidFill>
                <a:effectLst/>
                <a:latin typeface="+mn-lt"/>
                <a:ea typeface="+mn-ea"/>
                <a:cs typeface="+mn-cs"/>
              </a:rPr>
              <a:t> of the </a:t>
            </a:r>
            <a:r>
              <a:rPr lang="en-US" sz="1200" kern="1200" dirty="0" smtClean="0">
                <a:solidFill>
                  <a:schemeClr val="tx1"/>
                </a:solidFill>
                <a:effectLst/>
                <a:latin typeface="+mn-lt"/>
                <a:ea typeface="+mn-ea"/>
                <a:cs typeface="+mn-cs"/>
              </a:rPr>
              <a:t>cell by antibody-dependent cell-mediated cytotoxicity (ADCC). And so </a:t>
            </a:r>
            <a:r>
              <a:rPr lang="en-US" sz="1200" kern="1200" dirty="0" err="1" smtClean="0">
                <a:solidFill>
                  <a:schemeClr val="tx1"/>
                </a:solidFill>
                <a:effectLst/>
                <a:latin typeface="+mn-lt"/>
                <a:ea typeface="+mn-ea"/>
                <a:cs typeface="+mn-cs"/>
              </a:rPr>
              <a:t>tetherin</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functions not only as a </a:t>
            </a:r>
            <a:r>
              <a:rPr lang="en-US" sz="1200" kern="1200" baseline="0" dirty="0" err="1" smtClean="0">
                <a:solidFill>
                  <a:schemeClr val="tx1"/>
                </a:solidFill>
                <a:effectLst/>
                <a:latin typeface="+mn-lt"/>
                <a:ea typeface="+mn-ea"/>
                <a:cs typeface="+mn-cs"/>
              </a:rPr>
              <a:t>retriction</a:t>
            </a:r>
            <a:r>
              <a:rPr lang="en-US" sz="1200" kern="1200" baseline="0" dirty="0" smtClean="0">
                <a:solidFill>
                  <a:schemeClr val="tx1"/>
                </a:solidFill>
                <a:effectLst/>
                <a:latin typeface="+mn-lt"/>
                <a:ea typeface="+mn-ea"/>
                <a:cs typeface="+mn-cs"/>
              </a:rPr>
              <a:t> factor but also a modulator of cellular mediated immunity against retroviruses. </a:t>
            </a:r>
            <a:endParaRPr lang="en-Z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5</a:t>
            </a:fld>
            <a:endParaRPr lang="en-ZA"/>
          </a:p>
        </p:txBody>
      </p:sp>
    </p:spTree>
    <p:extLst>
      <p:ext uri="{BB962C8B-B14F-4D97-AF65-F5344CB8AC3E}">
        <p14:creationId xmlns:p14="http://schemas.microsoft.com/office/powerpoint/2010/main" val="20858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As stated earlier, the role of</a:t>
            </a:r>
            <a:r>
              <a:rPr lang="en-US" baseline="0" dirty="0" smtClean="0"/>
              <a:t> bst2/</a:t>
            </a:r>
            <a:r>
              <a:rPr lang="en-US" baseline="0" dirty="0" err="1" smtClean="0"/>
              <a:t>tetherin</a:t>
            </a:r>
            <a:r>
              <a:rPr lang="en-US" baseline="0" dirty="0" smtClean="0"/>
              <a:t> genetic variants on HIV-1 disease susceptibility and progression is relatively understudied.  </a:t>
            </a:r>
            <a:r>
              <a:rPr lang="en-US" dirty="0" smtClean="0"/>
              <a:t>The bst2 gene is located</a:t>
            </a:r>
            <a:r>
              <a:rPr lang="en-US" baseline="0" dirty="0" smtClean="0"/>
              <a:t> on chromosome 19 and in the schematic I have represented the  four bst2 variants which have been previously reported to influence susceptibility to HIV-1 infection (Hancock paper) or disease progression as measured by CD4+T-cell decline and ART initiation (</a:t>
            </a:r>
            <a:r>
              <a:rPr lang="en-US" baseline="0" dirty="0" err="1" smtClean="0"/>
              <a:t>Laplana</a:t>
            </a:r>
            <a:r>
              <a:rPr lang="en-US" baseline="0" dirty="0" smtClean="0"/>
              <a:t> paper). It must be emphasized that all these studies were conducted using cohorts of injection drug users and although African Americans were included the Hancock study,</a:t>
            </a:r>
            <a:r>
              <a:rPr lang="en-ZA" sz="1200" b="0" i="0" kern="1200" dirty="0" smtClean="0">
                <a:solidFill>
                  <a:schemeClr val="tx1"/>
                </a:solidFill>
                <a:effectLst/>
                <a:latin typeface="+mn-lt"/>
                <a:ea typeface="+mn-ea"/>
                <a:cs typeface="+mn-cs"/>
              </a:rPr>
              <a:t> most African-Americans have ancestry from several regions of western Africa. To</a:t>
            </a:r>
            <a:r>
              <a:rPr lang="en-ZA" sz="1200" b="0" i="0" kern="1200" baseline="0" dirty="0" smtClean="0">
                <a:solidFill>
                  <a:schemeClr val="tx1"/>
                </a:solidFill>
                <a:effectLst/>
                <a:latin typeface="+mn-lt"/>
                <a:ea typeface="+mn-ea"/>
                <a:cs typeface="+mn-cs"/>
              </a:rPr>
              <a:t> our knowledge, no study has to  </a:t>
            </a:r>
            <a:r>
              <a:rPr lang="en-US" sz="1200" kern="1200" dirty="0" smtClean="0">
                <a:solidFill>
                  <a:schemeClr val="tx1"/>
                </a:solidFill>
                <a:effectLst/>
                <a:latin typeface="+mn-lt"/>
                <a:ea typeface="+mn-ea"/>
                <a:cs typeface="+mn-cs"/>
              </a:rPr>
              <a:t>investigated these HIV-1-associated</a:t>
            </a:r>
            <a:r>
              <a:rPr lang="en-US" sz="1200" kern="1200" baseline="0" dirty="0" smtClean="0">
                <a:solidFill>
                  <a:schemeClr val="tx1"/>
                </a:solidFill>
                <a:effectLst/>
                <a:latin typeface="+mn-lt"/>
                <a:ea typeface="+mn-ea"/>
                <a:cs typeface="+mn-cs"/>
              </a:rPr>
              <a:t> bst2</a:t>
            </a:r>
            <a:r>
              <a:rPr lang="en-US" sz="1200" kern="1200" dirty="0" smtClean="0">
                <a:solidFill>
                  <a:schemeClr val="tx1"/>
                </a:solidFill>
                <a:effectLst/>
                <a:latin typeface="+mn-lt"/>
                <a:ea typeface="+mn-ea"/>
                <a:cs typeface="+mn-cs"/>
              </a:rPr>
              <a:t> variants in sub Saharan African populations, particularly the the</a:t>
            </a:r>
            <a:r>
              <a:rPr lang="en-US" sz="1200" kern="1200" baseline="0" dirty="0" smtClean="0">
                <a:solidFill>
                  <a:schemeClr val="tx1"/>
                </a:solidFill>
                <a:effectLst/>
                <a:latin typeface="+mn-lt"/>
                <a:ea typeface="+mn-ea"/>
                <a:cs typeface="+mn-cs"/>
              </a:rPr>
              <a:t> black South African population, the population with the most severe burden. In Addition, the role of bst-2 gene variants in natural spontaneous control if HIV-1 </a:t>
            </a:r>
            <a:r>
              <a:rPr lang="en-US" sz="1200" kern="1200" baseline="0" dirty="0" err="1" smtClean="0">
                <a:solidFill>
                  <a:schemeClr val="tx1"/>
                </a:solidFill>
                <a:effectLst/>
                <a:latin typeface="+mn-lt"/>
                <a:ea typeface="+mn-ea"/>
                <a:cs typeface="+mn-cs"/>
              </a:rPr>
              <a:t>viraemia</a:t>
            </a:r>
            <a:r>
              <a:rPr lang="en-US" sz="1200" kern="1200" baseline="0" dirty="0" smtClean="0">
                <a:solidFill>
                  <a:schemeClr val="tx1"/>
                </a:solidFill>
                <a:effectLst/>
                <a:latin typeface="+mn-lt"/>
                <a:ea typeface="+mn-ea"/>
                <a:cs typeface="+mn-cs"/>
              </a:rPr>
              <a:t>, as seen in Elite controllers, has not been assessed. </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6</a:t>
            </a:fld>
            <a:endParaRPr lang="en-ZA"/>
          </a:p>
        </p:txBody>
      </p:sp>
    </p:spTree>
    <p:extLst>
      <p:ext uri="{BB962C8B-B14F-4D97-AF65-F5344CB8AC3E}">
        <p14:creationId xmlns:p14="http://schemas.microsoft.com/office/powerpoint/2010/main" val="285390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aims of this study was to determine the frequency of these </a:t>
            </a:r>
            <a:r>
              <a:rPr lang="en-US" sz="1200" i="1" kern="1200" dirty="0" smtClean="0">
                <a:solidFill>
                  <a:schemeClr val="tx1"/>
                </a:solidFill>
                <a:effectLst/>
                <a:latin typeface="+mn-lt"/>
                <a:ea typeface="+mn-ea"/>
                <a:cs typeface="+mn-cs"/>
              </a:rPr>
              <a:t>bst-2 </a:t>
            </a:r>
            <a:r>
              <a:rPr lang="en-US" sz="1200" kern="1200" dirty="0" smtClean="0">
                <a:solidFill>
                  <a:schemeClr val="tx1"/>
                </a:solidFill>
                <a:effectLst/>
                <a:latin typeface="+mn-lt"/>
                <a:ea typeface="+mn-ea"/>
                <a:cs typeface="+mn-cs"/>
              </a:rPr>
              <a:t>variants in the HIV-1 uninfected black South African population (the background population) as well as to investigate whether these gene variants are associated with differential control of HIV-1 infection in the absence of anti-retroviral therapy (ART)</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7</a:t>
            </a:fld>
            <a:endParaRPr lang="en-ZA"/>
          </a:p>
        </p:txBody>
      </p:sp>
    </p:spTree>
    <p:extLst>
      <p:ext uri="{BB962C8B-B14F-4D97-AF65-F5344CB8AC3E}">
        <p14:creationId xmlns:p14="http://schemas.microsoft.com/office/powerpoint/2010/main" val="42855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Our study cohort included</a:t>
            </a:r>
            <a:r>
              <a:rPr lang="en-US" baseline="0" dirty="0" smtClean="0"/>
              <a:t> 96 HIV-1 uninfected black South Africans and 143 HIV-1 infected black South Africans that </a:t>
            </a:r>
            <a:r>
              <a:rPr lang="en-US" sz="1200" kern="1200" dirty="0" smtClean="0">
                <a:solidFill>
                  <a:schemeClr val="tx1"/>
                </a:solidFill>
                <a:effectLst/>
                <a:latin typeface="+mn-lt"/>
                <a:ea typeface="+mn-ea"/>
                <a:cs typeface="+mn-cs"/>
              </a:rPr>
              <a:t>recruited from Soweto and Johannesburg, were categorized into two groups based on their inherent abilities to control HIV-1 infection in the absence of ARV therapy, namely: Controllers</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progressors</a:t>
            </a:r>
            <a:r>
              <a:rPr lang="en-US" sz="1200" kern="1200" dirty="0" smtClean="0">
                <a:solidFill>
                  <a:schemeClr val="tx1"/>
                </a:solidFill>
                <a:effectLst/>
                <a:latin typeface="+mn-lt"/>
                <a:ea typeface="+mn-ea"/>
                <a:cs typeface="+mn-cs"/>
              </a:rPr>
              <a:t>. The controller group, all with</a:t>
            </a:r>
            <a:r>
              <a:rPr lang="en-US" sz="1200" kern="1200" baseline="0" dirty="0" smtClean="0">
                <a:solidFill>
                  <a:schemeClr val="tx1"/>
                </a:solidFill>
                <a:effectLst/>
                <a:latin typeface="+mn-lt"/>
                <a:ea typeface="+mn-ea"/>
                <a:cs typeface="+mn-cs"/>
              </a:rPr>
              <a:t> CD4 T cell count over 500 cells/</a:t>
            </a:r>
            <a:r>
              <a:rPr lang="en-US" sz="1200" kern="1200" baseline="0" dirty="0" err="1" smtClean="0">
                <a:solidFill>
                  <a:schemeClr val="tx1"/>
                </a:solidFill>
                <a:effectLst/>
                <a:latin typeface="+mn-lt"/>
                <a:ea typeface="+mn-ea"/>
                <a:cs typeface="+mn-cs"/>
              </a:rPr>
              <a:t>ul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was comprised of 3 subgroups, the most important to mention being the elite controllers who</a:t>
            </a:r>
            <a:r>
              <a:rPr lang="en-US" sz="1200" kern="1200" baseline="0" dirty="0" smtClean="0">
                <a:solidFill>
                  <a:schemeClr val="tx1"/>
                </a:solidFill>
                <a:effectLst/>
                <a:latin typeface="+mn-lt"/>
                <a:ea typeface="+mn-ea"/>
                <a:cs typeface="+mn-cs"/>
              </a:rPr>
              <a:t> are able to control HIV-1 </a:t>
            </a:r>
            <a:r>
              <a:rPr lang="en-US" sz="1200" kern="1200" baseline="0" dirty="0" err="1" smtClean="0">
                <a:solidFill>
                  <a:schemeClr val="tx1"/>
                </a:solidFill>
                <a:effectLst/>
                <a:latin typeface="+mn-lt"/>
                <a:ea typeface="+mn-ea"/>
                <a:cs typeface="+mn-cs"/>
              </a:rPr>
              <a:t>viraemia</a:t>
            </a:r>
            <a:r>
              <a:rPr lang="en-US" sz="1200" kern="1200" baseline="0" dirty="0" smtClean="0">
                <a:solidFill>
                  <a:schemeClr val="tx1"/>
                </a:solidFill>
                <a:effectLst/>
                <a:latin typeface="+mn-lt"/>
                <a:ea typeface="+mn-ea"/>
                <a:cs typeface="+mn-cs"/>
              </a:rPr>
              <a:t> to undetectable levels (</a:t>
            </a:r>
            <a:r>
              <a:rPr lang="en-US" sz="1200" kern="1200" dirty="0" smtClean="0">
                <a:solidFill>
                  <a:schemeClr val="tx1"/>
                </a:solidFill>
                <a:effectLst/>
                <a:latin typeface="+mn-lt"/>
                <a:ea typeface="+mn-ea"/>
                <a:cs typeface="+mn-cs"/>
              </a:rPr>
              <a:t> VL&lt;20 RNA copies/ml)</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8</a:t>
            </a:fld>
            <a:endParaRPr lang="en-ZA"/>
          </a:p>
        </p:txBody>
      </p:sp>
    </p:spTree>
    <p:extLst>
      <p:ext uri="{BB962C8B-B14F-4D97-AF65-F5344CB8AC3E}">
        <p14:creationId xmlns:p14="http://schemas.microsoft.com/office/powerpoint/2010/main" val="4258776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indel</a:t>
            </a:r>
            <a:r>
              <a:rPr lang="en-US" dirty="0" smtClean="0"/>
              <a:t> was genotyping was achieved by resolving PCR</a:t>
            </a:r>
            <a:r>
              <a:rPr lang="en-US" baseline="0" dirty="0" smtClean="0"/>
              <a:t> amplicons on super fine resolution gel. The deletion (the wild type allele) is depicted by arrow head, the insertion is depicted by arrow and heterozygotes have two bands.</a:t>
            </a:r>
          </a:p>
          <a:p>
            <a:endParaRPr lang="en-US" baseline="0" dirty="0" smtClean="0"/>
          </a:p>
          <a:p>
            <a:r>
              <a:rPr lang="en-US" baseline="0" dirty="0" smtClean="0"/>
              <a:t>Allele specific real-time PCR was used to detect single nucleotide polymorphisms.  2- primers were designed to per SNP, one complementary to the </a:t>
            </a:r>
            <a:r>
              <a:rPr lang="en-US" baseline="0" dirty="0" err="1" smtClean="0"/>
              <a:t>wt</a:t>
            </a:r>
            <a:r>
              <a:rPr lang="en-US" baseline="0" dirty="0" smtClean="0"/>
              <a:t> allele (Green) and one complementary to the mutant allele (purple). If the sample was homozygous </a:t>
            </a:r>
            <a:r>
              <a:rPr lang="en-US" baseline="0" dirty="0" err="1" smtClean="0"/>
              <a:t>widtype</a:t>
            </a:r>
            <a:r>
              <a:rPr lang="en-US" baseline="0" dirty="0" smtClean="0"/>
              <a:t> then primer 1 would amplify preferentially and appear at the lower Ct. If the sample is homozygous for the mutant allele, the primer 2 (purple) would bind preferentially and appear at a lower Ct. In heterozygous </a:t>
            </a:r>
            <a:r>
              <a:rPr lang="en-US" baseline="0" dirty="0" err="1" smtClean="0"/>
              <a:t>indviduals</a:t>
            </a:r>
            <a:r>
              <a:rPr lang="en-US" baseline="0" dirty="0" smtClean="0"/>
              <a:t> , both primers will bind and amplify equally well.</a:t>
            </a:r>
            <a:endParaRPr lang="en-ZA" dirty="0"/>
          </a:p>
        </p:txBody>
      </p:sp>
      <p:sp>
        <p:nvSpPr>
          <p:cNvPr id="4" name="Slide Number Placeholder 3"/>
          <p:cNvSpPr>
            <a:spLocks noGrp="1"/>
          </p:cNvSpPr>
          <p:nvPr>
            <p:ph type="sldNum" sz="quarter" idx="10"/>
          </p:nvPr>
        </p:nvSpPr>
        <p:spPr/>
        <p:txBody>
          <a:bodyPr/>
          <a:lstStyle/>
          <a:p>
            <a:fld id="{F88A0630-3C9D-41F8-A6EE-FD88472F0B82}" type="slidenum">
              <a:rPr lang="en-ZA" smtClean="0"/>
              <a:t>9</a:t>
            </a:fld>
            <a:endParaRPr lang="en-ZA"/>
          </a:p>
        </p:txBody>
      </p:sp>
    </p:spTree>
    <p:extLst>
      <p:ext uri="{BB962C8B-B14F-4D97-AF65-F5344CB8AC3E}">
        <p14:creationId xmlns:p14="http://schemas.microsoft.com/office/powerpoint/2010/main" val="1112311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0.xml"/><Relationship Id="rId7" Type="http://schemas.openxmlformats.org/officeDocument/2006/relationships/image" Target="../media/image21.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emf"/><Relationship Id="rId5" Type="http://schemas.openxmlformats.org/officeDocument/2006/relationships/image" Target="../media/image20.e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1.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4.bin"/><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12.xml"/><Relationship Id="rId7"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oleObject" Target="../embeddings/oleObject8.bin"/><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5.xml"/><Relationship Id="rId7" Type="http://schemas.openxmlformats.org/officeDocument/2006/relationships/oleObject" Target="../embeddings/oleObject10.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oleObject" Target="../embeddings/oleObject9.bin"/><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33.png"/><Relationship Id="rId9"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hyperlink" Target="https://www.istockphoto.com/za/vector/south-africa-icon-montage-gm165790129-20069398" TargetMode="Externa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witsjusticeproject.files.wordpress.com/2013/04/sa-flag-on-hand_katrin-linke_fotolia.jpg"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9.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 y="2412722"/>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endParaRPr lang="en-US" sz="2200" dirty="0" smtClean="0">
              <a:solidFill>
                <a:srgbClr val="C00000"/>
              </a:solidFill>
              <a:latin typeface="Arial Black" panose="020B0A04020102020204" pitchFamily="34" charset="0"/>
            </a:endParaRPr>
          </a:p>
          <a:p>
            <a:r>
              <a:rPr lang="en-US" sz="3600" dirty="0" smtClean="0">
                <a:solidFill>
                  <a:srgbClr val="C00000"/>
                </a:solidFill>
                <a:latin typeface="Arial Black" panose="020B0A04020102020204" pitchFamily="34" charset="0"/>
              </a:rPr>
              <a:t>Results </a:t>
            </a:r>
          </a:p>
          <a:p>
            <a:r>
              <a:rPr lang="en-US" sz="2200" dirty="0" smtClean="0">
                <a:solidFill>
                  <a:srgbClr val="C00000"/>
                </a:solidFill>
                <a:latin typeface="Arial Black" panose="020B0A04020102020204" pitchFamily="34" charset="0"/>
              </a:rPr>
              <a:t>	</a:t>
            </a:r>
            <a:endParaRPr lang="en-US" sz="2200"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113828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72371" y="913966"/>
            <a:ext cx="3798358" cy="2801816"/>
            <a:chOff x="72371" y="913966"/>
            <a:chExt cx="3798358" cy="2801816"/>
          </a:xfrm>
        </p:grpSpPr>
        <p:graphicFrame>
          <p:nvGraphicFramePr>
            <p:cNvPr id="8" name="Object 7"/>
            <p:cNvGraphicFramePr>
              <a:graphicFrameLocks noChangeAspect="1"/>
            </p:cNvGraphicFramePr>
            <p:nvPr>
              <p:extLst>
                <p:ext uri="{D42A27DB-BD31-4B8C-83A1-F6EECF244321}">
                  <p14:modId xmlns:p14="http://schemas.microsoft.com/office/powerpoint/2010/main" val="1880083022"/>
                </p:ext>
              </p:extLst>
            </p:nvPr>
          </p:nvGraphicFramePr>
          <p:xfrm>
            <a:off x="72371" y="1324878"/>
            <a:ext cx="3798358" cy="2390904"/>
          </p:xfrm>
          <a:graphic>
            <a:graphicData uri="http://schemas.openxmlformats.org/presentationml/2006/ole">
              <mc:AlternateContent xmlns:mc="http://schemas.openxmlformats.org/markup-compatibility/2006">
                <mc:Choice xmlns:v="urn:schemas-microsoft-com:vml" Requires="v">
                  <p:oleObj spid="_x0000_s14115" name="Prism 5" r:id="rId4" imgW="4096440" imgH="2578680" progId="Prism5.Document">
                    <p:embed/>
                  </p:oleObj>
                </mc:Choice>
                <mc:Fallback>
                  <p:oleObj name="Prism 5" r:id="rId4" imgW="4096440" imgH="2578680" progId="Prism5.Document">
                    <p:embed/>
                    <p:pic>
                      <p:nvPicPr>
                        <p:cNvPr id="0" name=""/>
                        <p:cNvPicPr/>
                        <p:nvPr/>
                      </p:nvPicPr>
                      <p:blipFill>
                        <a:blip r:embed="rId5"/>
                        <a:stretch>
                          <a:fillRect/>
                        </a:stretch>
                      </p:blipFill>
                      <p:spPr>
                        <a:xfrm>
                          <a:off x="72371" y="1324878"/>
                          <a:ext cx="3798358" cy="2390904"/>
                        </a:xfrm>
                        <a:prstGeom prst="rect">
                          <a:avLst/>
                        </a:prstGeom>
                      </p:spPr>
                    </p:pic>
                  </p:oleObj>
                </mc:Fallback>
              </mc:AlternateContent>
            </a:graphicData>
          </a:graphic>
        </p:graphicFrame>
        <p:sp>
          <p:nvSpPr>
            <p:cNvPr id="14" name="TextBox 13"/>
            <p:cNvSpPr txBox="1"/>
            <p:nvPr/>
          </p:nvSpPr>
          <p:spPr>
            <a:xfrm>
              <a:off x="647567" y="913966"/>
              <a:ext cx="3104323" cy="369332"/>
            </a:xfrm>
            <a:prstGeom prst="rect">
              <a:avLst/>
            </a:prstGeom>
            <a:noFill/>
            <a:ln>
              <a:solidFill>
                <a:schemeClr val="tx1"/>
              </a:solidFill>
            </a:ln>
          </p:spPr>
          <p:txBody>
            <a:bodyPr wrap="square" rtlCol="0">
              <a:spAutoFit/>
            </a:bodyPr>
            <a:lstStyle/>
            <a:p>
              <a:pPr algn="ctr"/>
              <a:r>
                <a:rPr lang="en-US" b="1" dirty="0" smtClean="0">
                  <a:solidFill>
                    <a:srgbClr val="008000"/>
                  </a:solidFill>
                  <a:latin typeface="Arial Unicode MS" panose="020B0604020202020204" pitchFamily="34" charset="-128"/>
                  <a:ea typeface="Arial Unicode MS" panose="020B0604020202020204" pitchFamily="34" charset="-128"/>
                  <a:cs typeface="Arial Unicode MS" panose="020B0604020202020204" pitchFamily="34" charset="-128"/>
                </a:rPr>
                <a:t>rs10415893</a:t>
              </a:r>
              <a:endParaRPr lang="en-ZA" b="1" dirty="0">
                <a:solidFill>
                  <a:srgbClr val="008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18" name="Group 17"/>
          <p:cNvGrpSpPr/>
          <p:nvPr/>
        </p:nvGrpSpPr>
        <p:grpSpPr>
          <a:xfrm>
            <a:off x="4067526" y="914920"/>
            <a:ext cx="3781521" cy="2836060"/>
            <a:chOff x="4210623" y="869124"/>
            <a:chExt cx="3781521" cy="2836060"/>
          </a:xfrm>
        </p:grpSpPr>
        <p:graphicFrame>
          <p:nvGraphicFramePr>
            <p:cNvPr id="9" name="Object 8"/>
            <p:cNvGraphicFramePr>
              <a:graphicFrameLocks noChangeAspect="1"/>
            </p:cNvGraphicFramePr>
            <p:nvPr>
              <p:extLst>
                <p:ext uri="{D42A27DB-BD31-4B8C-83A1-F6EECF244321}">
                  <p14:modId xmlns:p14="http://schemas.microsoft.com/office/powerpoint/2010/main" val="65756009"/>
                </p:ext>
              </p:extLst>
            </p:nvPr>
          </p:nvGraphicFramePr>
          <p:xfrm>
            <a:off x="4210623" y="1324878"/>
            <a:ext cx="3781521" cy="2380306"/>
          </p:xfrm>
          <a:graphic>
            <a:graphicData uri="http://schemas.openxmlformats.org/presentationml/2006/ole">
              <mc:AlternateContent xmlns:mc="http://schemas.openxmlformats.org/markup-compatibility/2006">
                <mc:Choice xmlns:v="urn:schemas-microsoft-com:vml" Requires="v">
                  <p:oleObj spid="_x0000_s14116" name="Prism 5" r:id="rId6" imgW="4096440" imgH="2578680" progId="Prism5.Document">
                    <p:embed/>
                  </p:oleObj>
                </mc:Choice>
                <mc:Fallback>
                  <p:oleObj name="Prism 5" r:id="rId6" imgW="4096440" imgH="2578680" progId="Prism5.Document">
                    <p:embed/>
                    <p:pic>
                      <p:nvPicPr>
                        <p:cNvPr id="0" name=""/>
                        <p:cNvPicPr/>
                        <p:nvPr/>
                      </p:nvPicPr>
                      <p:blipFill>
                        <a:blip r:embed="rId7"/>
                        <a:stretch>
                          <a:fillRect/>
                        </a:stretch>
                      </p:blipFill>
                      <p:spPr>
                        <a:xfrm>
                          <a:off x="4210623" y="1324878"/>
                          <a:ext cx="3781521" cy="2380306"/>
                        </a:xfrm>
                        <a:prstGeom prst="rect">
                          <a:avLst/>
                        </a:prstGeom>
                      </p:spPr>
                    </p:pic>
                  </p:oleObj>
                </mc:Fallback>
              </mc:AlternateContent>
            </a:graphicData>
          </a:graphic>
        </p:graphicFrame>
        <p:sp>
          <p:nvSpPr>
            <p:cNvPr id="15" name="TextBox 14"/>
            <p:cNvSpPr txBox="1"/>
            <p:nvPr/>
          </p:nvSpPr>
          <p:spPr>
            <a:xfrm>
              <a:off x="4748057" y="869124"/>
              <a:ext cx="3033688" cy="369332"/>
            </a:xfrm>
            <a:prstGeom prst="rect">
              <a:avLst/>
            </a:prstGeom>
            <a:noFill/>
            <a:ln>
              <a:solidFill>
                <a:schemeClr val="tx1"/>
              </a:solidFill>
            </a:ln>
          </p:spPr>
          <p:txBody>
            <a:bodyPr wrap="square" rtlCol="0">
              <a:spAutoFit/>
            </a:bodyPr>
            <a:lstStyle/>
            <a:p>
              <a:pPr algn="ctr"/>
              <a:r>
                <a:rPr lang="en-US" b="1" dirty="0" smtClean="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rs113189798</a:t>
              </a:r>
              <a:endParaRPr lang="en-ZA" b="1"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 name="Group 1"/>
          <p:cNvGrpSpPr/>
          <p:nvPr/>
        </p:nvGrpSpPr>
        <p:grpSpPr>
          <a:xfrm>
            <a:off x="0" y="131522"/>
            <a:ext cx="12239132" cy="691532"/>
            <a:chOff x="0" y="131522"/>
            <a:chExt cx="12239132" cy="691532"/>
          </a:xfrm>
        </p:grpSpPr>
        <p:sp>
          <p:nvSpPr>
            <p:cNvPr id="12"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400" dirty="0" smtClean="0">
                  <a:solidFill>
                    <a:srgbClr val="C00000"/>
                  </a:solidFill>
                  <a:latin typeface="Arial Black" panose="020B0A04020102020204" pitchFamily="34" charset="0"/>
                </a:rPr>
                <a:t> </a:t>
              </a:r>
              <a:r>
                <a:rPr lang="en-US" sz="2200" dirty="0" smtClean="0">
                  <a:solidFill>
                    <a:schemeClr val="tx1"/>
                  </a:solidFill>
                  <a:latin typeface="Arial Black" panose="020B0A04020102020204" pitchFamily="34" charset="0"/>
                </a:rPr>
                <a:t>Variant Representation in </a:t>
              </a:r>
              <a:r>
                <a:rPr lang="en-US" sz="2200" dirty="0" smtClean="0">
                  <a:solidFill>
                    <a:srgbClr val="FF3300"/>
                  </a:solidFill>
                  <a:latin typeface="Arial Black" panose="020B0A04020102020204" pitchFamily="34" charset="0"/>
                </a:rPr>
                <a:t>HIV-1 uninfected </a:t>
              </a:r>
              <a:r>
                <a:rPr lang="en-US" sz="2200" dirty="0" smtClean="0">
                  <a:solidFill>
                    <a:schemeClr val="tx1"/>
                  </a:solidFill>
                  <a:latin typeface="Arial Black" panose="020B0A04020102020204" pitchFamily="34" charset="0"/>
                </a:rPr>
                <a:t>black South Africans  </a:t>
              </a:r>
              <a:r>
                <a:rPr lang="en-US" sz="3200" dirty="0" smtClean="0">
                  <a:solidFill>
                    <a:srgbClr val="C00000"/>
                  </a:solidFill>
                  <a:latin typeface="Arial Black" panose="020B0A04020102020204" pitchFamily="34" charset="0"/>
                </a:rPr>
                <a:t>	</a:t>
              </a:r>
              <a:endParaRPr lang="en-US" sz="3200" dirty="0">
                <a:solidFill>
                  <a:srgbClr val="C00000"/>
                </a:solidFill>
                <a:latin typeface="Arial Black" panose="020B0A04020102020204" pitchFamily="34" charset="0"/>
              </a:endParaRPr>
            </a:p>
          </p:txBody>
        </p:sp>
        <p:pic>
          <p:nvPicPr>
            <p:cNvPr id="33" name="Picture 32"/>
            <p:cNvPicPr>
              <a:picLocks noChangeAspect="1"/>
            </p:cNvPicPr>
            <p:nvPr/>
          </p:nvPicPr>
          <p:blipFill>
            <a:blip r:embed="rId8">
              <a:clrChange>
                <a:clrFrom>
                  <a:srgbClr val="F5F2F9"/>
                </a:clrFrom>
                <a:clrTo>
                  <a:srgbClr val="F5F2F9">
                    <a:alpha val="0"/>
                  </a:srgbClr>
                </a:clrTo>
              </a:clrChange>
            </a:blip>
            <a:stretch>
              <a:fillRect/>
            </a:stretch>
          </p:blipFill>
          <p:spPr>
            <a:xfrm>
              <a:off x="11547600" y="131522"/>
              <a:ext cx="691532" cy="691532"/>
            </a:xfrm>
            <a:prstGeom prst="rect">
              <a:avLst/>
            </a:prstGeom>
          </p:spPr>
        </p:pic>
      </p:grpSp>
      <p:grpSp>
        <p:nvGrpSpPr>
          <p:cNvPr id="16" name="Group 15"/>
          <p:cNvGrpSpPr/>
          <p:nvPr/>
        </p:nvGrpSpPr>
        <p:grpSpPr>
          <a:xfrm>
            <a:off x="1361552" y="917432"/>
            <a:ext cx="10416525" cy="5193781"/>
            <a:chOff x="-6642371" y="961292"/>
            <a:chExt cx="10416525" cy="5193781"/>
          </a:xfrm>
        </p:grpSpPr>
        <p:grpSp>
          <p:nvGrpSpPr>
            <p:cNvPr id="13" name="Group 12"/>
            <p:cNvGrpSpPr/>
            <p:nvPr/>
          </p:nvGrpSpPr>
          <p:grpSpPr>
            <a:xfrm>
              <a:off x="-6642371" y="961292"/>
              <a:ext cx="10416525" cy="5193781"/>
              <a:chOff x="-6642371" y="961292"/>
              <a:chExt cx="10416525" cy="5193781"/>
            </a:xfrm>
          </p:grpSpPr>
          <p:grpSp>
            <p:nvGrpSpPr>
              <p:cNvPr id="6" name="Group 5"/>
              <p:cNvGrpSpPr/>
              <p:nvPr/>
            </p:nvGrpSpPr>
            <p:grpSpPr>
              <a:xfrm>
                <a:off x="-6642371" y="961292"/>
                <a:ext cx="10416525" cy="5193781"/>
                <a:chOff x="-6642371" y="961292"/>
                <a:chExt cx="10416525" cy="5193781"/>
              </a:xfrm>
            </p:grpSpPr>
            <p:pic>
              <p:nvPicPr>
                <p:cNvPr id="7" name="Picture 6"/>
                <p:cNvPicPr>
                  <a:picLocks noChangeAspect="1"/>
                </p:cNvPicPr>
                <p:nvPr/>
              </p:nvPicPr>
              <p:blipFill>
                <a:blip r:embed="rId9"/>
                <a:stretch>
                  <a:fillRect/>
                </a:stretch>
              </p:blipFill>
              <p:spPr>
                <a:xfrm>
                  <a:off x="16825" y="1101117"/>
                  <a:ext cx="3757329" cy="2650725"/>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2764970462"/>
                    </p:ext>
                  </p:extLst>
                </p:nvPr>
              </p:nvGraphicFramePr>
              <p:xfrm>
                <a:off x="28548" y="3810605"/>
                <a:ext cx="3708706" cy="2344468"/>
              </p:xfrm>
              <a:graphic>
                <a:graphicData uri="http://schemas.openxmlformats.org/presentationml/2006/ole">
                  <mc:AlternateContent xmlns:mc="http://schemas.openxmlformats.org/markup-compatibility/2006">
                    <mc:Choice xmlns:v="urn:schemas-microsoft-com:vml" Requires="v">
                      <p:oleObj spid="_x0000_s14117" name="Prism 5" r:id="rId10" imgW="4078440" imgH="2578680" progId="Prism5.Document">
                        <p:embed/>
                      </p:oleObj>
                    </mc:Choice>
                    <mc:Fallback>
                      <p:oleObj name="Prism 5" r:id="rId10" imgW="4078440" imgH="2578680" progId="Prism5.Document">
                        <p:embed/>
                        <p:pic>
                          <p:nvPicPr>
                            <p:cNvPr id="0" name=""/>
                            <p:cNvPicPr/>
                            <p:nvPr/>
                          </p:nvPicPr>
                          <p:blipFill>
                            <a:blip r:embed="rId11"/>
                            <a:stretch>
                              <a:fillRect/>
                            </a:stretch>
                          </p:blipFill>
                          <p:spPr>
                            <a:xfrm>
                              <a:off x="28548" y="3810605"/>
                              <a:ext cx="3708706" cy="2344468"/>
                            </a:xfrm>
                            <a:prstGeom prst="rect">
                              <a:avLst/>
                            </a:prstGeom>
                          </p:spPr>
                        </p:pic>
                      </p:oleObj>
                    </mc:Fallback>
                  </mc:AlternateContent>
                </a:graphicData>
              </a:graphic>
            </p:graphicFrame>
            <p:sp>
              <p:nvSpPr>
                <p:cNvPr id="11" name="TextBox 10"/>
                <p:cNvSpPr txBox="1"/>
                <p:nvPr/>
              </p:nvSpPr>
              <p:spPr>
                <a:xfrm>
                  <a:off x="609600" y="961292"/>
                  <a:ext cx="3025697" cy="369332"/>
                </a:xfrm>
                <a:prstGeom prst="rect">
                  <a:avLst/>
                </a:prstGeom>
                <a:noFill/>
                <a:ln>
                  <a:solidFill>
                    <a:schemeClr val="tx1"/>
                  </a:solidFill>
                </a:ln>
              </p:spPr>
              <p:txBody>
                <a:bodyPr wrap="square" rtlCol="0">
                  <a:spAutoFit/>
                </a:bodyPr>
                <a:lstStyle/>
                <a:p>
                  <a:pPr algn="ct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rs12609479</a:t>
                  </a:r>
                  <a:endParaRPr lang="en-ZA"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1" name="TextBox 30"/>
                <p:cNvSpPr txBox="1"/>
                <p:nvPr/>
              </p:nvSpPr>
              <p:spPr>
                <a:xfrm>
                  <a:off x="1066101" y="4033440"/>
                  <a:ext cx="1652953" cy="307777"/>
                </a:xfrm>
                <a:prstGeom prst="rect">
                  <a:avLst/>
                </a:prstGeom>
                <a:noFill/>
              </p:spPr>
              <p:txBody>
                <a:bodyPr wrap="square" rtlCol="0">
                  <a:spAutoFit/>
                </a:bodyPr>
                <a:lstStyle/>
                <a:p>
                  <a:pPr algn="ctr"/>
                  <a:r>
                    <a:rPr lang="en-US"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***p&lt;0.001</a:t>
                  </a:r>
                  <a:endParaRPr lang="en-ZA"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 name="TextBox 31"/>
                <p:cNvSpPr txBox="1"/>
                <p:nvPr/>
              </p:nvSpPr>
              <p:spPr>
                <a:xfrm>
                  <a:off x="1479756" y="4643818"/>
                  <a:ext cx="1652953" cy="307777"/>
                </a:xfrm>
                <a:prstGeom prst="rect">
                  <a:avLst/>
                </a:prstGeom>
                <a:noFill/>
              </p:spPr>
              <p:txBody>
                <a:bodyPr wrap="square" rtlCol="0">
                  <a:spAutoFit/>
                </a:bodyPr>
                <a:lstStyle/>
                <a:p>
                  <a:pPr algn="ctr"/>
                  <a:r>
                    <a:rPr lang="en-US"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*p=0.047</a:t>
                  </a:r>
                  <a:endParaRPr lang="en-ZA"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p:cNvSpPr txBox="1"/>
                <p:nvPr/>
              </p:nvSpPr>
              <p:spPr>
                <a:xfrm>
                  <a:off x="-6642371" y="4513429"/>
                  <a:ext cx="7421468" cy="707886"/>
                </a:xfrm>
                <a:prstGeom prst="rect">
                  <a:avLst/>
                </a:prstGeom>
                <a:noFill/>
              </p:spPr>
              <p:txBody>
                <a:bodyPr wrap="square" rtlCol="0">
                  <a:spAutoFit/>
                </a:bodyPr>
                <a:lstStyle/>
                <a:p>
                  <a:pPr algn="ctr"/>
                  <a:r>
                    <a:rPr lang="en-ZA"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Only genotype to differ significantly between </a:t>
                  </a:r>
                </a:p>
                <a:p>
                  <a:pPr algn="ctr"/>
                  <a:r>
                    <a:rPr lang="en-ZA"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SA &amp; Representative African Population</a:t>
                  </a:r>
                  <a:endParaRPr lang="en-ZA" sz="2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34" name="TextBox 33"/>
              <p:cNvSpPr txBox="1"/>
              <p:nvPr/>
            </p:nvSpPr>
            <p:spPr>
              <a:xfrm>
                <a:off x="1486191" y="5222759"/>
                <a:ext cx="817124" cy="338554"/>
              </a:xfrm>
              <a:prstGeom prst="rect">
                <a:avLst/>
              </a:prstGeom>
              <a:noFill/>
            </p:spPr>
            <p:txBody>
              <a:bodyPr wrap="square" rtlCol="0">
                <a:spAutoFit/>
              </a:bodyPr>
              <a:lstStyle/>
              <a:p>
                <a:pPr algn="ctr"/>
                <a:r>
                  <a:rPr lang="en-ZA" sz="1600" b="1" dirty="0" smtClean="0"/>
                  <a:t>9%</a:t>
                </a:r>
                <a:endParaRPr lang="en-ZA" sz="1600" b="1" dirty="0"/>
              </a:p>
            </p:txBody>
          </p:sp>
          <p:sp>
            <p:nvSpPr>
              <p:cNvPr id="35" name="TextBox 34"/>
              <p:cNvSpPr txBox="1"/>
              <p:nvPr/>
            </p:nvSpPr>
            <p:spPr>
              <a:xfrm>
                <a:off x="2241707" y="5375159"/>
                <a:ext cx="817124" cy="338554"/>
              </a:xfrm>
              <a:prstGeom prst="rect">
                <a:avLst/>
              </a:prstGeom>
              <a:noFill/>
            </p:spPr>
            <p:txBody>
              <a:bodyPr wrap="square" rtlCol="0">
                <a:spAutoFit/>
              </a:bodyPr>
              <a:lstStyle/>
              <a:p>
                <a:pPr algn="ctr"/>
                <a:r>
                  <a:rPr lang="en-ZA" sz="1600" b="1" dirty="0" smtClean="0"/>
                  <a:t>2%</a:t>
                </a:r>
                <a:endParaRPr lang="en-ZA" sz="1600" b="1" dirty="0"/>
              </a:p>
            </p:txBody>
          </p:sp>
        </p:grpSp>
        <p:grpSp>
          <p:nvGrpSpPr>
            <p:cNvPr id="29" name="Group 28"/>
            <p:cNvGrpSpPr/>
            <p:nvPr/>
          </p:nvGrpSpPr>
          <p:grpSpPr>
            <a:xfrm>
              <a:off x="1060100" y="4292314"/>
              <a:ext cx="1658954" cy="103840"/>
              <a:chOff x="1060100" y="4292314"/>
              <a:chExt cx="1658954" cy="103840"/>
            </a:xfrm>
          </p:grpSpPr>
          <p:cxnSp>
            <p:nvCxnSpPr>
              <p:cNvPr id="17" name="Straight Connector 16"/>
              <p:cNvCxnSpPr/>
              <p:nvPr/>
            </p:nvCxnSpPr>
            <p:spPr>
              <a:xfrm>
                <a:off x="1060100" y="4342556"/>
                <a:ext cx="1652954"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060100" y="4295670"/>
                <a:ext cx="0" cy="10048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2719054" y="4292314"/>
                <a:ext cx="0" cy="100484"/>
              </a:xfrm>
              <a:prstGeom prst="line">
                <a:avLst/>
              </a:prstGeom>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1893553" y="4851111"/>
              <a:ext cx="825501" cy="100487"/>
              <a:chOff x="1893553" y="4851111"/>
              <a:chExt cx="825501" cy="100487"/>
            </a:xfrm>
          </p:grpSpPr>
          <p:cxnSp>
            <p:nvCxnSpPr>
              <p:cNvPr id="22" name="Straight Connector 21"/>
              <p:cNvCxnSpPr/>
              <p:nvPr/>
            </p:nvCxnSpPr>
            <p:spPr>
              <a:xfrm>
                <a:off x="1894753" y="4906937"/>
                <a:ext cx="82296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719054" y="4851111"/>
                <a:ext cx="0" cy="10048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1893553" y="4851114"/>
                <a:ext cx="0" cy="100484"/>
              </a:xfrm>
              <a:prstGeom prst="line">
                <a:avLst/>
              </a:prstGeom>
            </p:spPr>
            <p:style>
              <a:lnRef idx="1">
                <a:schemeClr val="dk1"/>
              </a:lnRef>
              <a:fillRef idx="0">
                <a:schemeClr val="dk1"/>
              </a:fillRef>
              <a:effectRef idx="0">
                <a:schemeClr val="dk1"/>
              </a:effectRef>
              <a:fontRef idx="minor">
                <a:schemeClr val="tx1"/>
              </a:fontRef>
            </p:style>
          </p:cxnSp>
        </p:grpSp>
        <p:sp>
          <p:nvSpPr>
            <p:cNvPr id="3" name="Right Brace 2"/>
            <p:cNvSpPr/>
            <p:nvPr/>
          </p:nvSpPr>
          <p:spPr>
            <a:xfrm flipH="1">
              <a:off x="-330632" y="3794100"/>
              <a:ext cx="415505" cy="225866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ZA"/>
            </a:p>
          </p:txBody>
        </p:sp>
      </p:grpSp>
      <p:sp>
        <p:nvSpPr>
          <p:cNvPr id="5" name="TextBox 4"/>
          <p:cNvSpPr txBox="1"/>
          <p:nvPr/>
        </p:nvSpPr>
        <p:spPr>
          <a:xfrm>
            <a:off x="-7656" y="5834214"/>
            <a:ext cx="3611461" cy="276999"/>
          </a:xfrm>
          <a:prstGeom prst="rect">
            <a:avLst/>
          </a:prstGeom>
          <a:noFill/>
        </p:spPr>
        <p:txBody>
          <a:bodyPr wrap="square" rtlCol="0">
            <a:spAutoFit/>
          </a:bodyPr>
          <a:lstStyle/>
          <a:p>
            <a:r>
              <a:rPr lang="en-ZA" sz="1200" b="1" dirty="0" smtClean="0">
                <a:solidFill>
                  <a:schemeClr val="tx1">
                    <a:lumMod val="65000"/>
                    <a:lumOff val="35000"/>
                  </a:schemeClr>
                </a:solidFill>
                <a:latin typeface="Arial Narrow" panose="020B0606020202030204" pitchFamily="34" charset="0"/>
              </a:rPr>
              <a:t>Reference Population data from 1000 Genomes project</a:t>
            </a:r>
            <a:endParaRPr lang="en-ZA" sz="1200" b="1" dirty="0">
              <a:solidFill>
                <a:schemeClr val="tx1">
                  <a:lumMod val="65000"/>
                  <a:lumOff val="35000"/>
                </a:schemeClr>
              </a:solidFill>
              <a:latin typeface="Arial Narrow" panose="020B0606020202030204" pitchFamily="34" charset="0"/>
            </a:endParaRPr>
          </a:p>
        </p:txBody>
      </p:sp>
      <p:sp>
        <p:nvSpPr>
          <p:cNvPr id="25" name="TextBox 24"/>
          <p:cNvSpPr txBox="1"/>
          <p:nvPr/>
        </p:nvSpPr>
        <p:spPr>
          <a:xfrm>
            <a:off x="619890" y="5019066"/>
            <a:ext cx="836578" cy="338554"/>
          </a:xfrm>
          <a:prstGeom prst="rect">
            <a:avLst/>
          </a:prstGeom>
          <a:noFill/>
        </p:spPr>
        <p:txBody>
          <a:bodyPr wrap="square" rtlCol="0">
            <a:spAutoFit/>
          </a:bodyPr>
          <a:lstStyle/>
          <a:p>
            <a:pPr algn="ctr"/>
            <a:r>
              <a:rPr lang="en-ZA" sz="1600" b="1" dirty="0" smtClean="0">
                <a:solidFill>
                  <a:schemeClr val="bg1"/>
                </a:solidFill>
              </a:rPr>
              <a:t>61%</a:t>
            </a:r>
            <a:endParaRPr lang="en-ZA" sz="1600" b="1" dirty="0">
              <a:solidFill>
                <a:schemeClr val="bg1"/>
              </a:solidFill>
            </a:endParaRPr>
          </a:p>
        </p:txBody>
      </p:sp>
    </p:spTree>
    <p:extLst>
      <p:ext uri="{BB962C8B-B14F-4D97-AF65-F5344CB8AC3E}">
        <p14:creationId xmlns:p14="http://schemas.microsoft.com/office/powerpoint/2010/main" val="30338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131522"/>
            <a:ext cx="12306037" cy="691532"/>
            <a:chOff x="0" y="131522"/>
            <a:chExt cx="12453543" cy="691532"/>
          </a:xfrm>
        </p:grpSpPr>
        <p:sp>
          <p:nvSpPr>
            <p:cNvPr id="4" name="Title 1"/>
            <p:cNvSpPr txBox="1">
              <a:spLocks/>
            </p:cNvSpPr>
            <p:nvPr/>
          </p:nvSpPr>
          <p:spPr>
            <a:xfrm>
              <a:off x="0" y="274639"/>
              <a:ext cx="12338139"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 </a:t>
              </a:r>
              <a:r>
                <a:rPr lang="en-US" sz="2200" dirty="0" smtClean="0">
                  <a:solidFill>
                    <a:schemeClr val="tx1"/>
                  </a:solidFill>
                  <a:latin typeface="Arial Black" panose="020B0A04020102020204" pitchFamily="34" charset="0"/>
                </a:rPr>
                <a:t>Representation of </a:t>
              </a:r>
              <a:r>
                <a:rPr lang="en-US" sz="2200" dirty="0" smtClean="0">
                  <a:solidFill>
                    <a:srgbClr val="FF0000"/>
                  </a:solidFill>
                  <a:latin typeface="Arial Black" panose="020B0A04020102020204" pitchFamily="34" charset="0"/>
                </a:rPr>
                <a:t>individual</a:t>
              </a:r>
              <a:r>
                <a:rPr lang="en-US" sz="2200" dirty="0" smtClean="0">
                  <a:solidFill>
                    <a:schemeClr val="tx1"/>
                  </a:solidFill>
                  <a:latin typeface="Arial Black" panose="020B0A04020102020204" pitchFamily="34" charset="0"/>
                </a:rPr>
                <a:t> variants in HIV-1 infected subgroups</a:t>
              </a:r>
              <a:r>
                <a:rPr lang="en-US" sz="2200" dirty="0" smtClean="0">
                  <a:solidFill>
                    <a:srgbClr val="C00000"/>
                  </a:solidFill>
                  <a:latin typeface="Arial Black" panose="020B0A04020102020204" pitchFamily="34" charset="0"/>
                </a:rPr>
                <a:t>	</a:t>
              </a:r>
              <a:endParaRPr lang="en-US" sz="22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4">
              <a:clrChange>
                <a:clrFrom>
                  <a:srgbClr val="F5F2F9"/>
                </a:clrFrom>
                <a:clrTo>
                  <a:srgbClr val="F5F2F9">
                    <a:alpha val="0"/>
                  </a:srgbClr>
                </a:clrTo>
              </a:clrChange>
            </a:blip>
            <a:stretch>
              <a:fillRect/>
            </a:stretch>
          </p:blipFill>
          <p:spPr>
            <a:xfrm>
              <a:off x="11762011" y="131522"/>
              <a:ext cx="691532" cy="691532"/>
            </a:xfrm>
            <a:prstGeom prst="rect">
              <a:avLst/>
            </a:prstGeom>
          </p:spPr>
        </p:pic>
      </p:grpSp>
      <p:sp>
        <p:nvSpPr>
          <p:cNvPr id="8" name="TextBox 7"/>
          <p:cNvSpPr txBox="1"/>
          <p:nvPr/>
        </p:nvSpPr>
        <p:spPr>
          <a:xfrm>
            <a:off x="1653157" y="2571318"/>
            <a:ext cx="3983921" cy="451695"/>
          </a:xfrm>
          <a:prstGeom prst="rect">
            <a:avLst/>
          </a:prstGeom>
          <a:noFill/>
          <a:ln>
            <a:solidFill>
              <a:schemeClr val="tx1"/>
            </a:solidFill>
          </a:ln>
        </p:spPr>
        <p:txBody>
          <a:bodyPr wrap="square" rtlCol="0">
            <a:spAutoFit/>
          </a:bodyPr>
          <a:lstStyle/>
          <a:p>
            <a:pPr algn="ctr"/>
            <a:r>
              <a:rPr lang="en-US" b="1" dirty="0" smtClean="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rs12609479</a:t>
            </a:r>
            <a:endParaRPr lang="en-ZA" b="1" dirty="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TextBox 12"/>
          <p:cNvSpPr txBox="1"/>
          <p:nvPr/>
        </p:nvSpPr>
        <p:spPr>
          <a:xfrm>
            <a:off x="2672582" y="3128661"/>
            <a:ext cx="1293594" cy="307778"/>
          </a:xfrm>
          <a:prstGeom prst="rect">
            <a:avLst/>
          </a:prstGeom>
          <a:noFill/>
        </p:spPr>
        <p:txBody>
          <a:bodyPr wrap="square" rtlCol="0">
            <a:spAutoFit/>
          </a:bodyPr>
          <a:lstStyle/>
          <a:p>
            <a:pPr algn="ctr"/>
            <a:r>
              <a:rPr lang="en-US"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*p=0.03</a:t>
            </a:r>
            <a:endParaRPr lang="en-ZA"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 name="TextBox 29"/>
          <p:cNvSpPr txBox="1"/>
          <p:nvPr/>
        </p:nvSpPr>
        <p:spPr>
          <a:xfrm>
            <a:off x="6680072" y="2571318"/>
            <a:ext cx="3983921" cy="448605"/>
          </a:xfrm>
          <a:prstGeom prst="rect">
            <a:avLst/>
          </a:prstGeom>
          <a:noFill/>
          <a:ln>
            <a:solidFill>
              <a:schemeClr val="tx1"/>
            </a:solidFill>
          </a:ln>
        </p:spPr>
        <p:txBody>
          <a:bodyPr wrap="square" rtlCol="0">
            <a:spAutoFit/>
          </a:bodyPr>
          <a:lstStyle/>
          <a:p>
            <a:pPr algn="ctr"/>
            <a:r>
              <a:rPr lang="en-US" b="1" dirty="0" smtClean="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rs113189798</a:t>
            </a:r>
            <a:endParaRPr lang="en-ZA" b="1" dirty="0">
              <a:solidFill>
                <a:schemeClr val="accent6">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40" name="Group 39"/>
          <p:cNvGrpSpPr/>
          <p:nvPr/>
        </p:nvGrpSpPr>
        <p:grpSpPr>
          <a:xfrm>
            <a:off x="2672582" y="3331849"/>
            <a:ext cx="1293594" cy="225170"/>
            <a:chOff x="1060100" y="4292314"/>
            <a:chExt cx="1658954" cy="103840"/>
          </a:xfrm>
        </p:grpSpPr>
        <p:cxnSp>
          <p:nvCxnSpPr>
            <p:cNvPr id="41" name="Straight Connector 40"/>
            <p:cNvCxnSpPr/>
            <p:nvPr/>
          </p:nvCxnSpPr>
          <p:spPr>
            <a:xfrm>
              <a:off x="1060100" y="4342556"/>
              <a:ext cx="165295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1060100" y="4295670"/>
              <a:ext cx="0" cy="100484"/>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2719054" y="4292314"/>
              <a:ext cx="0" cy="100484"/>
            </a:xfrm>
            <a:prstGeom prst="line">
              <a:avLst/>
            </a:prstGeom>
            <a:ln w="12700"/>
          </p:spPr>
          <p:style>
            <a:lnRef idx="1">
              <a:schemeClr val="dk1"/>
            </a:lnRef>
            <a:fillRef idx="0">
              <a:schemeClr val="dk1"/>
            </a:fillRef>
            <a:effectRef idx="0">
              <a:schemeClr val="dk1"/>
            </a:effectRef>
            <a:fontRef idx="minor">
              <a:schemeClr val="tx1"/>
            </a:fontRef>
          </p:style>
        </p:cxnSp>
      </p:grpSp>
      <p:sp>
        <p:nvSpPr>
          <p:cNvPr id="45" name="TextBox 44"/>
          <p:cNvSpPr txBox="1"/>
          <p:nvPr/>
        </p:nvSpPr>
        <p:spPr>
          <a:xfrm>
            <a:off x="7932238" y="3124945"/>
            <a:ext cx="1293594" cy="307778"/>
          </a:xfrm>
          <a:prstGeom prst="rect">
            <a:avLst/>
          </a:prstGeom>
          <a:noFill/>
        </p:spPr>
        <p:txBody>
          <a:bodyPr wrap="square" rtlCol="0">
            <a:spAutoFit/>
          </a:bodyPr>
          <a:lstStyle/>
          <a:p>
            <a:pPr algn="ctr"/>
            <a:r>
              <a:rPr lang="en-US"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p=0.07</a:t>
            </a:r>
            <a:endParaRPr lang="en-ZA" sz="1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46" name="Group 45"/>
          <p:cNvGrpSpPr/>
          <p:nvPr/>
        </p:nvGrpSpPr>
        <p:grpSpPr>
          <a:xfrm>
            <a:off x="7932238" y="3328133"/>
            <a:ext cx="1293594" cy="225170"/>
            <a:chOff x="1060100" y="4292314"/>
            <a:chExt cx="1658954" cy="103840"/>
          </a:xfrm>
        </p:grpSpPr>
        <p:cxnSp>
          <p:nvCxnSpPr>
            <p:cNvPr id="47" name="Straight Connector 46"/>
            <p:cNvCxnSpPr/>
            <p:nvPr/>
          </p:nvCxnSpPr>
          <p:spPr>
            <a:xfrm>
              <a:off x="1060100" y="4342556"/>
              <a:ext cx="165295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060100" y="4295670"/>
              <a:ext cx="0" cy="100484"/>
            </a:xfrm>
            <a:prstGeom prst="line">
              <a:avLst/>
            </a:prstGeom>
            <a:ln w="127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719054" y="4292314"/>
              <a:ext cx="0" cy="100484"/>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3505688" y="967091"/>
            <a:ext cx="4797702" cy="1543923"/>
            <a:chOff x="2014988" y="1402664"/>
            <a:chExt cx="7529072" cy="2723402"/>
          </a:xfrm>
        </p:grpSpPr>
        <p:grpSp>
          <p:nvGrpSpPr>
            <p:cNvPr id="25" name="Group 24"/>
            <p:cNvGrpSpPr/>
            <p:nvPr/>
          </p:nvGrpSpPr>
          <p:grpSpPr>
            <a:xfrm>
              <a:off x="2014988" y="1584678"/>
              <a:ext cx="7529072" cy="2541388"/>
              <a:chOff x="1063511" y="4596649"/>
              <a:chExt cx="2338104" cy="1018239"/>
            </a:xfrm>
          </p:grpSpPr>
          <p:sp>
            <p:nvSpPr>
              <p:cNvPr id="28" name="TextBox 27"/>
              <p:cNvSpPr txBox="1"/>
              <p:nvPr/>
            </p:nvSpPr>
            <p:spPr>
              <a:xfrm>
                <a:off x="1063511" y="4952904"/>
                <a:ext cx="537785" cy="660935"/>
              </a:xfrm>
              <a:prstGeom prst="rect">
                <a:avLst/>
              </a:prstGeom>
              <a:noFill/>
            </p:spPr>
            <p:txBody>
              <a:bodyPr wrap="square" rtlCol="0">
                <a:spAutoFit/>
              </a:bodyPr>
              <a:lstStyle/>
              <a:p>
                <a:pPr algn="ctr"/>
                <a:r>
                  <a:rPr lang="en-ZA" sz="1000" b="1" dirty="0">
                    <a:solidFill>
                      <a:srgbClr val="7030A0"/>
                    </a:solidFill>
                    <a:latin typeface="Arial" panose="020B0604020202020204" pitchFamily="34" charset="0"/>
                    <a:cs typeface="Arial" panose="020B0604020202020204" pitchFamily="34" charset="0"/>
                  </a:rPr>
                  <a:t>r</a:t>
                </a:r>
                <a:r>
                  <a:rPr lang="en-ZA" sz="1000" b="1" dirty="0" smtClean="0">
                    <a:solidFill>
                      <a:srgbClr val="7030A0"/>
                    </a:solidFill>
                    <a:latin typeface="Arial" panose="020B0604020202020204" pitchFamily="34" charset="0"/>
                    <a:cs typeface="Arial" panose="020B0604020202020204" pitchFamily="34" charset="0"/>
                  </a:rPr>
                  <a:t>s3217318</a:t>
                </a:r>
              </a:p>
              <a:p>
                <a:pPr algn="ctr"/>
                <a:r>
                  <a:rPr lang="en-US" sz="1000" b="1" dirty="0" smtClean="0">
                    <a:solidFill>
                      <a:srgbClr val="7030A0"/>
                    </a:solidFill>
                    <a:latin typeface="Arial" panose="020B0604020202020204" pitchFamily="34" charset="0"/>
                    <a:cs typeface="Arial" panose="020B0604020202020204" pitchFamily="34" charset="0"/>
                  </a:rPr>
                  <a:t>(19bp INDEL)</a:t>
                </a:r>
                <a:endParaRPr lang="en-ZA" sz="1000" b="1" dirty="0">
                  <a:solidFill>
                    <a:srgbClr val="7030A0"/>
                  </a:solidFill>
                  <a:latin typeface="Arial" panose="020B0604020202020204" pitchFamily="34" charset="0"/>
                  <a:cs typeface="Arial" panose="020B0604020202020204" pitchFamily="34" charset="0"/>
                </a:endParaRPr>
              </a:p>
            </p:txBody>
          </p:sp>
          <p:sp>
            <p:nvSpPr>
              <p:cNvPr id="29" name="TextBox 28"/>
              <p:cNvSpPr txBox="1"/>
              <p:nvPr/>
            </p:nvSpPr>
            <p:spPr>
              <a:xfrm>
                <a:off x="1662644" y="4946365"/>
                <a:ext cx="490807" cy="660935"/>
              </a:xfrm>
              <a:prstGeom prst="rect">
                <a:avLst/>
              </a:prstGeom>
              <a:noFill/>
            </p:spPr>
            <p:txBody>
              <a:bodyPr wrap="square" rtlCol="0">
                <a:spAutoFit/>
              </a:bodyPr>
              <a:lstStyle/>
              <a:p>
                <a:pPr algn="ctr"/>
                <a:r>
                  <a:rPr lang="en-ZA" sz="1000" b="1" dirty="0">
                    <a:solidFill>
                      <a:srgbClr val="0070C0"/>
                    </a:solidFill>
                    <a:latin typeface="Arial" panose="020B0604020202020204" pitchFamily="34" charset="0"/>
                    <a:cs typeface="Arial" panose="020B0604020202020204" pitchFamily="34" charset="0"/>
                  </a:rPr>
                  <a:t>r</a:t>
                </a:r>
                <a:r>
                  <a:rPr lang="en-ZA" sz="1000" b="1" dirty="0" smtClean="0">
                    <a:solidFill>
                      <a:srgbClr val="0070C0"/>
                    </a:solidFill>
                    <a:latin typeface="Arial" panose="020B0604020202020204" pitchFamily="34" charset="0"/>
                    <a:cs typeface="Arial" panose="020B0604020202020204" pitchFamily="34" charset="0"/>
                  </a:rPr>
                  <a:t>s12609479</a:t>
                </a:r>
              </a:p>
              <a:p>
                <a:pPr algn="ctr"/>
                <a:r>
                  <a:rPr lang="en-US" sz="1000" b="1" dirty="0" smtClean="0">
                    <a:solidFill>
                      <a:srgbClr val="0070C0"/>
                    </a:solidFill>
                    <a:latin typeface="Arial" panose="020B0604020202020204" pitchFamily="34" charset="0"/>
                    <a:cs typeface="Arial" panose="020B0604020202020204" pitchFamily="34" charset="0"/>
                  </a:rPr>
                  <a:t>(G/A)</a:t>
                </a:r>
                <a:endParaRPr lang="en-ZA" sz="1000" b="1" dirty="0">
                  <a:solidFill>
                    <a:srgbClr val="0070C0"/>
                  </a:solidFill>
                  <a:latin typeface="Arial" panose="020B0604020202020204" pitchFamily="34" charset="0"/>
                  <a:cs typeface="Arial" panose="020B0604020202020204" pitchFamily="34" charset="0"/>
                </a:endParaRPr>
              </a:p>
            </p:txBody>
          </p:sp>
          <p:sp>
            <p:nvSpPr>
              <p:cNvPr id="31" name="TextBox 30"/>
              <p:cNvSpPr txBox="1"/>
              <p:nvPr/>
            </p:nvSpPr>
            <p:spPr>
              <a:xfrm>
                <a:off x="2362505" y="4953806"/>
                <a:ext cx="479518" cy="622904"/>
              </a:xfrm>
              <a:prstGeom prst="rect">
                <a:avLst/>
              </a:prstGeom>
              <a:noFill/>
            </p:spPr>
            <p:txBody>
              <a:bodyPr wrap="square" rtlCol="0">
                <a:spAutoFit/>
              </a:bodyPr>
              <a:lstStyle/>
              <a:p>
                <a:pPr algn="ctr"/>
                <a:r>
                  <a:rPr lang="en-ZA" sz="1000" b="1" dirty="0" smtClean="0">
                    <a:solidFill>
                      <a:srgbClr val="008000"/>
                    </a:solidFill>
                    <a:latin typeface="Arial" panose="020B0604020202020204" pitchFamily="34" charset="0"/>
                    <a:cs typeface="Arial" panose="020B0604020202020204" pitchFamily="34" charset="0"/>
                  </a:rPr>
                  <a:t>rs10415893</a:t>
                </a:r>
              </a:p>
              <a:p>
                <a:pPr algn="ctr"/>
                <a:r>
                  <a:rPr lang="en-US" sz="1000" b="1" dirty="0" smtClean="0">
                    <a:solidFill>
                      <a:srgbClr val="008000"/>
                    </a:solidFill>
                    <a:latin typeface="Arial" panose="020B0604020202020204" pitchFamily="34" charset="0"/>
                    <a:cs typeface="Arial" panose="020B0604020202020204" pitchFamily="34" charset="0"/>
                  </a:rPr>
                  <a:t>(G/A)</a:t>
                </a:r>
                <a:endParaRPr lang="en-ZA" sz="1000" b="1" dirty="0">
                  <a:solidFill>
                    <a:srgbClr val="008000"/>
                  </a:solidFill>
                  <a:latin typeface="Arial" panose="020B0604020202020204" pitchFamily="34" charset="0"/>
                  <a:cs typeface="Arial" panose="020B0604020202020204" pitchFamily="34" charset="0"/>
                </a:endParaRPr>
              </a:p>
            </p:txBody>
          </p:sp>
          <p:sp>
            <p:nvSpPr>
              <p:cNvPr id="32" name="TextBox 31"/>
              <p:cNvSpPr txBox="1"/>
              <p:nvPr/>
            </p:nvSpPr>
            <p:spPr>
              <a:xfrm>
                <a:off x="2917775" y="4953954"/>
                <a:ext cx="483840" cy="660934"/>
              </a:xfrm>
              <a:prstGeom prst="rect">
                <a:avLst/>
              </a:prstGeom>
              <a:noFill/>
            </p:spPr>
            <p:txBody>
              <a:bodyPr wrap="square" rtlCol="0">
                <a:spAutoFit/>
              </a:bodyPr>
              <a:lstStyle/>
              <a:p>
                <a:pPr algn="ctr"/>
                <a:r>
                  <a:rPr lang="en-ZA" sz="1000" b="1" dirty="0">
                    <a:solidFill>
                      <a:schemeClr val="accent6">
                        <a:lumMod val="50000"/>
                      </a:schemeClr>
                    </a:solidFill>
                    <a:latin typeface="Arial" panose="020B0604020202020204" pitchFamily="34" charset="0"/>
                    <a:cs typeface="Arial" panose="020B0604020202020204" pitchFamily="34" charset="0"/>
                  </a:rPr>
                  <a:t>r</a:t>
                </a:r>
                <a:r>
                  <a:rPr lang="en-ZA" sz="1000" b="1" dirty="0" smtClean="0">
                    <a:solidFill>
                      <a:schemeClr val="accent6">
                        <a:lumMod val="50000"/>
                      </a:schemeClr>
                    </a:solidFill>
                    <a:latin typeface="Arial" panose="020B0604020202020204" pitchFamily="34" charset="0"/>
                    <a:cs typeface="Arial" panose="020B0604020202020204" pitchFamily="34" charset="0"/>
                  </a:rPr>
                  <a:t>s113189798</a:t>
                </a:r>
              </a:p>
              <a:p>
                <a:pPr algn="ctr"/>
                <a:r>
                  <a:rPr lang="en-US" sz="1000" b="1" dirty="0" smtClean="0">
                    <a:solidFill>
                      <a:schemeClr val="accent6">
                        <a:lumMod val="50000"/>
                      </a:schemeClr>
                    </a:solidFill>
                    <a:latin typeface="Arial" panose="020B0604020202020204" pitchFamily="34" charset="0"/>
                    <a:cs typeface="Arial" panose="020B0604020202020204" pitchFamily="34" charset="0"/>
                  </a:rPr>
                  <a:t>(A/G)</a:t>
                </a:r>
                <a:endParaRPr lang="en-ZA" sz="1000" b="1" dirty="0">
                  <a:solidFill>
                    <a:schemeClr val="accent6">
                      <a:lumMod val="50000"/>
                    </a:schemeClr>
                  </a:solidFill>
                  <a:latin typeface="Arial" panose="020B0604020202020204" pitchFamily="34" charset="0"/>
                  <a:cs typeface="Arial" panose="020B0604020202020204" pitchFamily="34" charset="0"/>
                </a:endParaRPr>
              </a:p>
            </p:txBody>
          </p:sp>
          <p:grpSp>
            <p:nvGrpSpPr>
              <p:cNvPr id="33" name="Group 32"/>
              <p:cNvGrpSpPr/>
              <p:nvPr/>
            </p:nvGrpSpPr>
            <p:grpSpPr>
              <a:xfrm>
                <a:off x="1211989" y="4596649"/>
                <a:ext cx="1987727" cy="147896"/>
                <a:chOff x="785440" y="548680"/>
                <a:chExt cx="1913871" cy="144016"/>
              </a:xfrm>
            </p:grpSpPr>
            <p:cxnSp>
              <p:nvCxnSpPr>
                <p:cNvPr id="44" name="Straight Connector 43"/>
                <p:cNvCxnSpPr/>
                <p:nvPr/>
              </p:nvCxnSpPr>
              <p:spPr>
                <a:xfrm>
                  <a:off x="785440" y="620688"/>
                  <a:ext cx="191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53873" y="548680"/>
                  <a:ext cx="18288" cy="14401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2060"/>
                    </a:solidFill>
                  </a:endParaRPr>
                </a:p>
              </p:txBody>
            </p:sp>
            <p:sp>
              <p:nvSpPr>
                <p:cNvPr id="55" name="Rectangle 54"/>
                <p:cNvSpPr/>
                <p:nvPr/>
              </p:nvSpPr>
              <p:spPr>
                <a:xfrm>
                  <a:off x="1043608" y="548680"/>
                  <a:ext cx="18288" cy="14401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6" name="Rectangle 55"/>
                <p:cNvSpPr/>
                <p:nvPr/>
              </p:nvSpPr>
              <p:spPr>
                <a:xfrm>
                  <a:off x="2411760" y="548680"/>
                  <a:ext cx="18288" cy="14401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7" name="Rectangle 56"/>
                <p:cNvSpPr/>
                <p:nvPr/>
              </p:nvSpPr>
              <p:spPr>
                <a:xfrm>
                  <a:off x="2582065" y="548680"/>
                  <a:ext cx="18288" cy="14401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8" name="Chevron 57"/>
                <p:cNvSpPr/>
                <p:nvPr/>
              </p:nvSpPr>
              <p:spPr>
                <a:xfrm>
                  <a:off x="1187624"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9" name="Chevron 58"/>
                <p:cNvSpPr/>
                <p:nvPr/>
              </p:nvSpPr>
              <p:spPr>
                <a:xfrm>
                  <a:off x="161023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0" name="Chevron 59"/>
                <p:cNvSpPr/>
                <p:nvPr/>
              </p:nvSpPr>
              <p:spPr>
                <a:xfrm>
                  <a:off x="1754255"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1" name="Chevron 60"/>
                <p:cNvSpPr/>
                <p:nvPr/>
              </p:nvSpPr>
              <p:spPr>
                <a:xfrm>
                  <a:off x="197027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62" name="Chevron 61"/>
                <p:cNvSpPr/>
                <p:nvPr/>
              </p:nvSpPr>
              <p:spPr>
                <a:xfrm>
                  <a:off x="2186303"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cxnSp>
            <p:nvCxnSpPr>
              <p:cNvPr id="34" name="Straight Connector 33"/>
              <p:cNvCxnSpPr>
                <a:stCxn id="54" idx="2"/>
              </p:cNvCxnSpPr>
              <p:nvPr/>
            </p:nvCxnSpPr>
            <p:spPr>
              <a:xfrm>
                <a:off x="1292561" y="4744545"/>
                <a:ext cx="56103" cy="21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76924" y="4744545"/>
                <a:ext cx="381275" cy="17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550541" y="4744545"/>
                <a:ext cx="363636" cy="158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086727" y="4742377"/>
                <a:ext cx="668" cy="118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031615" y="1402664"/>
              <a:ext cx="516278" cy="783636"/>
            </a:xfrm>
            <a:prstGeom prst="rect">
              <a:avLst/>
            </a:prstGeom>
          </p:spPr>
          <p:txBody>
            <a:bodyPr wrap="none">
              <a:spAutoFit/>
            </a:bodyPr>
            <a:lstStyle/>
            <a:p>
              <a:r>
                <a:rPr lang="en-ZA" sz="1200" b="1" dirty="0" smtClean="0">
                  <a:latin typeface="arial" panose="020B0604020202020204" pitchFamily="34" charset="0"/>
                </a:rPr>
                <a:t>5’</a:t>
              </a:r>
              <a:endParaRPr lang="en-ZA" sz="1200" b="1" dirty="0"/>
            </a:p>
          </p:txBody>
        </p:sp>
        <p:sp>
          <p:nvSpPr>
            <p:cNvPr id="27" name="Rectangle 26"/>
            <p:cNvSpPr/>
            <p:nvPr/>
          </p:nvSpPr>
          <p:spPr>
            <a:xfrm>
              <a:off x="8842336" y="1417443"/>
              <a:ext cx="516278" cy="783636"/>
            </a:xfrm>
            <a:prstGeom prst="rect">
              <a:avLst/>
            </a:prstGeom>
          </p:spPr>
          <p:txBody>
            <a:bodyPr wrap="none">
              <a:spAutoFit/>
            </a:bodyPr>
            <a:lstStyle/>
            <a:p>
              <a:r>
                <a:rPr lang="en-ZA" sz="1200" b="1" dirty="0">
                  <a:latin typeface="arial" panose="020B0604020202020204" pitchFamily="34" charset="0"/>
                </a:rPr>
                <a:t>3</a:t>
              </a:r>
              <a:r>
                <a:rPr lang="en-ZA" sz="1200" b="1" dirty="0" smtClean="0">
                  <a:latin typeface="arial" panose="020B0604020202020204" pitchFamily="34" charset="0"/>
                </a:rPr>
                <a:t>’</a:t>
              </a:r>
              <a:endParaRPr lang="en-ZA" sz="1200" b="1" dirty="0"/>
            </a:p>
          </p:txBody>
        </p:sp>
      </p:grpSp>
      <p:grpSp>
        <p:nvGrpSpPr>
          <p:cNvPr id="6" name="Group 5"/>
          <p:cNvGrpSpPr/>
          <p:nvPr/>
        </p:nvGrpSpPr>
        <p:grpSpPr>
          <a:xfrm>
            <a:off x="1242373" y="3349759"/>
            <a:ext cx="4316413" cy="2668587"/>
            <a:chOff x="1242373" y="3443888"/>
            <a:chExt cx="4316413" cy="2668587"/>
          </a:xfrm>
        </p:grpSpPr>
        <p:graphicFrame>
          <p:nvGraphicFramePr>
            <p:cNvPr id="2" name="Object 1"/>
            <p:cNvGraphicFramePr>
              <a:graphicFrameLocks noChangeAspect="1"/>
            </p:cNvGraphicFramePr>
            <p:nvPr>
              <p:extLst>
                <p:ext uri="{D42A27DB-BD31-4B8C-83A1-F6EECF244321}">
                  <p14:modId xmlns:p14="http://schemas.microsoft.com/office/powerpoint/2010/main" val="3506398014"/>
                </p:ext>
              </p:extLst>
            </p:nvPr>
          </p:nvGraphicFramePr>
          <p:xfrm>
            <a:off x="1242373" y="3443888"/>
            <a:ext cx="4316413" cy="2668587"/>
          </p:xfrm>
          <a:graphic>
            <a:graphicData uri="http://schemas.openxmlformats.org/presentationml/2006/ole">
              <mc:AlternateContent xmlns:mc="http://schemas.openxmlformats.org/markup-compatibility/2006">
                <mc:Choice xmlns:v="urn:schemas-microsoft-com:vml" Requires="v">
                  <p:oleObj spid="_x0000_s15472" name="Prism 5" r:id="rId5" imgW="4316040" imgH="2668320" progId="Prism5.Document">
                    <p:embed/>
                  </p:oleObj>
                </mc:Choice>
                <mc:Fallback>
                  <p:oleObj name="Prism 5" r:id="rId5" imgW="4316040" imgH="2668320" progId="Prism5.Document">
                    <p:embed/>
                    <p:pic>
                      <p:nvPicPr>
                        <p:cNvPr id="0" name=""/>
                        <p:cNvPicPr/>
                        <p:nvPr/>
                      </p:nvPicPr>
                      <p:blipFill>
                        <a:blip r:embed="rId6"/>
                        <a:stretch>
                          <a:fillRect/>
                        </a:stretch>
                      </p:blipFill>
                      <p:spPr>
                        <a:xfrm>
                          <a:off x="1242373" y="3443888"/>
                          <a:ext cx="4316413" cy="2668587"/>
                        </a:xfrm>
                        <a:prstGeom prst="rect">
                          <a:avLst/>
                        </a:prstGeom>
                      </p:spPr>
                    </p:pic>
                  </p:oleObj>
                </mc:Fallback>
              </mc:AlternateContent>
            </a:graphicData>
          </a:graphic>
        </p:graphicFrame>
        <p:sp>
          <p:nvSpPr>
            <p:cNvPr id="51" name="TextBox 50"/>
            <p:cNvSpPr txBox="1"/>
            <p:nvPr/>
          </p:nvSpPr>
          <p:spPr>
            <a:xfrm>
              <a:off x="3565683" y="4957109"/>
              <a:ext cx="817124" cy="338554"/>
            </a:xfrm>
            <a:prstGeom prst="rect">
              <a:avLst/>
            </a:prstGeom>
            <a:noFill/>
          </p:spPr>
          <p:txBody>
            <a:bodyPr wrap="square" rtlCol="0">
              <a:spAutoFit/>
            </a:bodyPr>
            <a:lstStyle/>
            <a:p>
              <a:pPr algn="ctr"/>
              <a:r>
                <a:rPr lang="en-ZA" sz="1600" b="1" dirty="0" smtClean="0"/>
                <a:t>21.7%</a:t>
              </a:r>
              <a:endParaRPr lang="en-ZA" sz="1600" b="1" dirty="0"/>
            </a:p>
          </p:txBody>
        </p:sp>
        <p:sp>
          <p:nvSpPr>
            <p:cNvPr id="50" name="TextBox 49"/>
            <p:cNvSpPr txBox="1"/>
            <p:nvPr/>
          </p:nvSpPr>
          <p:spPr>
            <a:xfrm>
              <a:off x="2217544" y="4588433"/>
              <a:ext cx="836578" cy="338554"/>
            </a:xfrm>
            <a:prstGeom prst="rect">
              <a:avLst/>
            </a:prstGeom>
            <a:noFill/>
          </p:spPr>
          <p:txBody>
            <a:bodyPr wrap="square" rtlCol="0">
              <a:spAutoFit/>
            </a:bodyPr>
            <a:lstStyle/>
            <a:p>
              <a:pPr algn="ctr"/>
              <a:r>
                <a:rPr lang="en-ZA" sz="1600" b="1" dirty="0" smtClean="0"/>
                <a:t>47.2%</a:t>
              </a:r>
              <a:endParaRPr lang="en-ZA" sz="1600" b="1" dirty="0"/>
            </a:p>
          </p:txBody>
        </p:sp>
      </p:grpSp>
      <p:graphicFrame>
        <p:nvGraphicFramePr>
          <p:cNvPr id="7" name="Object 6"/>
          <p:cNvGraphicFramePr>
            <a:graphicFrameLocks noChangeAspect="1"/>
          </p:cNvGraphicFramePr>
          <p:nvPr>
            <p:extLst>
              <p:ext uri="{D42A27DB-BD31-4B8C-83A1-F6EECF244321}">
                <p14:modId xmlns:p14="http://schemas.microsoft.com/office/powerpoint/2010/main" val="1127153411"/>
              </p:ext>
            </p:extLst>
          </p:nvPr>
        </p:nvGraphicFramePr>
        <p:xfrm>
          <a:off x="6509774" y="3333222"/>
          <a:ext cx="4316413" cy="2689225"/>
        </p:xfrm>
        <a:graphic>
          <a:graphicData uri="http://schemas.openxmlformats.org/presentationml/2006/ole">
            <mc:AlternateContent xmlns:mc="http://schemas.openxmlformats.org/markup-compatibility/2006">
              <mc:Choice xmlns:v="urn:schemas-microsoft-com:vml" Requires="v">
                <p:oleObj spid="_x0000_s15473" name="Prism 5" r:id="rId7" imgW="4316040" imgH="2689560" progId="Prism5.Document">
                  <p:embed/>
                </p:oleObj>
              </mc:Choice>
              <mc:Fallback>
                <p:oleObj name="Prism 5" r:id="rId7" imgW="4316040" imgH="2689560" progId="Prism5.Document">
                  <p:embed/>
                  <p:pic>
                    <p:nvPicPr>
                      <p:cNvPr id="0" name=""/>
                      <p:cNvPicPr/>
                      <p:nvPr/>
                    </p:nvPicPr>
                    <p:blipFill>
                      <a:blip r:embed="rId8"/>
                      <a:stretch>
                        <a:fillRect/>
                      </a:stretch>
                    </p:blipFill>
                    <p:spPr>
                      <a:xfrm>
                        <a:off x="6509774" y="3333222"/>
                        <a:ext cx="4316413" cy="2689225"/>
                      </a:xfrm>
                      <a:prstGeom prst="rect">
                        <a:avLst/>
                      </a:prstGeom>
                    </p:spPr>
                  </p:pic>
                </p:oleObj>
              </mc:Fallback>
            </mc:AlternateContent>
          </a:graphicData>
        </a:graphic>
      </p:graphicFrame>
      <p:sp>
        <p:nvSpPr>
          <p:cNvPr id="52" name="TextBox 51"/>
          <p:cNvSpPr txBox="1"/>
          <p:nvPr/>
        </p:nvSpPr>
        <p:spPr>
          <a:xfrm>
            <a:off x="7473962" y="4812565"/>
            <a:ext cx="836578" cy="338554"/>
          </a:xfrm>
          <a:prstGeom prst="rect">
            <a:avLst/>
          </a:prstGeom>
          <a:noFill/>
        </p:spPr>
        <p:txBody>
          <a:bodyPr wrap="square" rtlCol="0">
            <a:spAutoFit/>
          </a:bodyPr>
          <a:lstStyle/>
          <a:p>
            <a:pPr algn="ctr"/>
            <a:r>
              <a:rPr lang="en-ZA" sz="1600" b="1" dirty="0" smtClean="0"/>
              <a:t>26.4%</a:t>
            </a:r>
            <a:endParaRPr lang="en-ZA" sz="1600" b="1" dirty="0"/>
          </a:p>
        </p:txBody>
      </p:sp>
      <p:sp>
        <p:nvSpPr>
          <p:cNvPr id="53" name="TextBox 52"/>
          <p:cNvSpPr txBox="1"/>
          <p:nvPr/>
        </p:nvSpPr>
        <p:spPr>
          <a:xfrm>
            <a:off x="8878540" y="4500941"/>
            <a:ext cx="817124" cy="338554"/>
          </a:xfrm>
          <a:prstGeom prst="rect">
            <a:avLst/>
          </a:prstGeom>
          <a:noFill/>
        </p:spPr>
        <p:txBody>
          <a:bodyPr wrap="square" rtlCol="0">
            <a:spAutoFit/>
          </a:bodyPr>
          <a:lstStyle/>
          <a:p>
            <a:pPr algn="ctr"/>
            <a:r>
              <a:rPr lang="en-ZA" sz="1600" b="1" dirty="0" smtClean="0"/>
              <a:t>47.8%</a:t>
            </a:r>
            <a:endParaRPr lang="en-ZA" sz="1600" b="1" dirty="0"/>
          </a:p>
        </p:txBody>
      </p:sp>
    </p:spTree>
    <p:extLst>
      <p:ext uri="{BB962C8B-B14F-4D97-AF65-F5344CB8AC3E}">
        <p14:creationId xmlns:p14="http://schemas.microsoft.com/office/powerpoint/2010/main" val="345143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31522"/>
            <a:ext cx="12239132" cy="691532"/>
            <a:chOff x="0" y="131522"/>
            <a:chExt cx="12239132" cy="691532"/>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200" dirty="0" smtClean="0">
                  <a:solidFill>
                    <a:srgbClr val="C00000"/>
                  </a:solidFill>
                  <a:latin typeface="Arial Black" panose="020B0A04020102020204" pitchFamily="34" charset="0"/>
                </a:rPr>
                <a:t> </a:t>
              </a:r>
              <a:r>
                <a:rPr lang="en-US" sz="2200" dirty="0" smtClean="0">
                  <a:solidFill>
                    <a:schemeClr val="tx1"/>
                  </a:solidFill>
                  <a:latin typeface="Arial Black" panose="020B0A04020102020204" pitchFamily="34" charset="0"/>
                </a:rPr>
                <a:t>Effect of </a:t>
              </a:r>
              <a:r>
                <a:rPr lang="en-US" sz="2200" dirty="0" smtClean="0">
                  <a:solidFill>
                    <a:srgbClr val="FF0000"/>
                  </a:solidFill>
                  <a:latin typeface="Arial Black" panose="020B0A04020102020204" pitchFamily="34" charset="0"/>
                </a:rPr>
                <a:t>individual</a:t>
              </a:r>
              <a:r>
                <a:rPr lang="en-US" sz="2200" dirty="0" smtClean="0">
                  <a:solidFill>
                    <a:srgbClr val="33CCFF"/>
                  </a:solidFill>
                  <a:latin typeface="Arial Black" panose="020B0A04020102020204" pitchFamily="34" charset="0"/>
                </a:rPr>
                <a:t> </a:t>
              </a:r>
              <a:r>
                <a:rPr lang="en-US" sz="2200" dirty="0" smtClean="0">
                  <a:solidFill>
                    <a:schemeClr val="tx1"/>
                  </a:solidFill>
                  <a:latin typeface="Arial Black" panose="020B0A04020102020204" pitchFamily="34" charset="0"/>
                </a:rPr>
                <a:t>variants on markers of disease progression</a:t>
              </a:r>
              <a:endParaRPr lang="en-US" sz="22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4">
              <a:clrChange>
                <a:clrFrom>
                  <a:srgbClr val="F5F2F9"/>
                </a:clrFrom>
                <a:clrTo>
                  <a:srgbClr val="F5F2F9">
                    <a:alpha val="0"/>
                  </a:srgbClr>
                </a:clrTo>
              </a:clrChange>
            </a:blip>
            <a:stretch>
              <a:fillRect/>
            </a:stretch>
          </p:blipFill>
          <p:spPr>
            <a:xfrm>
              <a:off x="11547600" y="131522"/>
              <a:ext cx="691532" cy="691532"/>
            </a:xfrm>
            <a:prstGeom prst="rect">
              <a:avLst/>
            </a:prstGeom>
          </p:spPr>
        </p:pic>
      </p:grpSp>
      <p:sp>
        <p:nvSpPr>
          <p:cNvPr id="9" name="TextBox 8"/>
          <p:cNvSpPr txBox="1"/>
          <p:nvPr/>
        </p:nvSpPr>
        <p:spPr>
          <a:xfrm>
            <a:off x="3863404" y="790377"/>
            <a:ext cx="4541006" cy="492443"/>
          </a:xfrm>
          <a:prstGeom prst="rect">
            <a:avLst/>
          </a:prstGeom>
          <a:solidFill>
            <a:schemeClr val="accent2">
              <a:lumMod val="20000"/>
              <a:lumOff val="80000"/>
            </a:schemeClr>
          </a:solidFill>
          <a:ln>
            <a:noFill/>
          </a:ln>
        </p:spPr>
        <p:txBody>
          <a:bodyPr wrap="square" rtlCol="0">
            <a:spAutoFit/>
          </a:bodyPr>
          <a:lstStyle/>
          <a:p>
            <a:pPr algn="ctr"/>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HIV-1 infected </a:t>
            </a:r>
            <a:r>
              <a:rPr lang="en-US" sz="2600" b="1" dirty="0" err="1">
                <a:latin typeface="Arial Unicode MS" panose="020B0604020202020204" pitchFamily="34" charset="-128"/>
                <a:ea typeface="Arial Unicode MS" panose="020B0604020202020204" pitchFamily="34" charset="-128"/>
                <a:cs typeface="Arial Unicode MS" panose="020B0604020202020204" pitchFamily="34" charset="-128"/>
              </a:rPr>
              <a:t>p</a:t>
            </a:r>
            <a:r>
              <a:rPr lang="en-US" sz="2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rogressors</a:t>
            </a:r>
            <a:endParaRPr lang="en-ZA" sz="2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128511969"/>
              </p:ext>
            </p:extLst>
          </p:nvPr>
        </p:nvGraphicFramePr>
        <p:xfrm>
          <a:off x="97165" y="1523376"/>
          <a:ext cx="5652808" cy="4353761"/>
        </p:xfrm>
        <a:graphic>
          <a:graphicData uri="http://schemas.openxmlformats.org/presentationml/2006/ole">
            <mc:AlternateContent xmlns:mc="http://schemas.openxmlformats.org/markup-compatibility/2006">
              <mc:Choice xmlns:v="urn:schemas-microsoft-com:vml" Requires="v">
                <p:oleObj spid="_x0000_s16475" name="Prism 5" r:id="rId5" imgW="3675600" imgH="2830320" progId="Prism5.Document">
                  <p:embed/>
                </p:oleObj>
              </mc:Choice>
              <mc:Fallback>
                <p:oleObj name="Prism 5" r:id="rId5" imgW="3675600" imgH="2830320" progId="Prism5.Document">
                  <p:embed/>
                  <p:pic>
                    <p:nvPicPr>
                      <p:cNvPr id="0" name=""/>
                      <p:cNvPicPr/>
                      <p:nvPr/>
                    </p:nvPicPr>
                    <p:blipFill>
                      <a:blip r:embed="rId6"/>
                      <a:stretch>
                        <a:fillRect/>
                      </a:stretch>
                    </p:blipFill>
                    <p:spPr>
                      <a:xfrm>
                        <a:off x="97165" y="1523376"/>
                        <a:ext cx="5652808" cy="4353761"/>
                      </a:xfrm>
                      <a:prstGeom prst="rect">
                        <a:avLst/>
                      </a:prstGeom>
                    </p:spPr>
                  </p:pic>
                </p:oleObj>
              </mc:Fallback>
            </mc:AlternateContent>
          </a:graphicData>
        </a:graphic>
      </p:graphicFrame>
      <p:sp>
        <p:nvSpPr>
          <p:cNvPr id="16" name="TextBox 15"/>
          <p:cNvSpPr txBox="1"/>
          <p:nvPr/>
        </p:nvSpPr>
        <p:spPr>
          <a:xfrm>
            <a:off x="1358153" y="5271247"/>
            <a:ext cx="376518" cy="369332"/>
          </a:xfrm>
          <a:prstGeom prst="rect">
            <a:avLst/>
          </a:prstGeom>
          <a:noFill/>
        </p:spPr>
        <p:txBody>
          <a:bodyPr wrap="square" rtlCol="0">
            <a:spAutoFit/>
          </a:bodyPr>
          <a:lstStyle/>
          <a:p>
            <a:endParaRPr lang="en-ZA" dirty="0"/>
          </a:p>
        </p:txBody>
      </p:sp>
      <p:graphicFrame>
        <p:nvGraphicFramePr>
          <p:cNvPr id="2" name="Object 1"/>
          <p:cNvGraphicFramePr>
            <a:graphicFrameLocks noChangeAspect="1"/>
          </p:cNvGraphicFramePr>
          <p:nvPr>
            <p:extLst>
              <p:ext uri="{D42A27DB-BD31-4B8C-83A1-F6EECF244321}">
                <p14:modId xmlns:p14="http://schemas.microsoft.com/office/powerpoint/2010/main" val="3380976910"/>
              </p:ext>
            </p:extLst>
          </p:nvPr>
        </p:nvGraphicFramePr>
        <p:xfrm>
          <a:off x="5895542" y="1282820"/>
          <a:ext cx="5912331" cy="4523626"/>
        </p:xfrm>
        <a:graphic>
          <a:graphicData uri="http://schemas.openxmlformats.org/presentationml/2006/ole">
            <mc:AlternateContent xmlns:mc="http://schemas.openxmlformats.org/markup-compatibility/2006">
              <mc:Choice xmlns:v="urn:schemas-microsoft-com:vml" Requires="v">
                <p:oleObj spid="_x0000_s16476" name="Prism 5" r:id="rId7" imgW="3858480" imgH="2953440" progId="Prism5.Document">
                  <p:embed/>
                </p:oleObj>
              </mc:Choice>
              <mc:Fallback>
                <p:oleObj name="Prism 5" r:id="rId7" imgW="3858480" imgH="2953440" progId="Prism5.Document">
                  <p:embed/>
                  <p:pic>
                    <p:nvPicPr>
                      <p:cNvPr id="0" name=""/>
                      <p:cNvPicPr/>
                      <p:nvPr/>
                    </p:nvPicPr>
                    <p:blipFill>
                      <a:blip r:embed="rId8"/>
                      <a:stretch>
                        <a:fillRect/>
                      </a:stretch>
                    </p:blipFill>
                    <p:spPr>
                      <a:xfrm>
                        <a:off x="5895542" y="1282820"/>
                        <a:ext cx="5912331" cy="4523626"/>
                      </a:xfrm>
                      <a:prstGeom prst="rect">
                        <a:avLst/>
                      </a:prstGeom>
                    </p:spPr>
                  </p:pic>
                </p:oleObj>
              </mc:Fallback>
            </mc:AlternateContent>
          </a:graphicData>
        </a:graphic>
      </p:graphicFrame>
    </p:spTree>
    <p:extLst>
      <p:ext uri="{BB962C8B-B14F-4D97-AF65-F5344CB8AC3E}">
        <p14:creationId xmlns:p14="http://schemas.microsoft.com/office/powerpoint/2010/main" val="761292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31522"/>
            <a:ext cx="12239132" cy="691532"/>
            <a:chOff x="0" y="131522"/>
            <a:chExt cx="12239132" cy="691532"/>
          </a:xfrm>
        </p:grpSpPr>
        <p:sp>
          <p:nvSpPr>
            <p:cNvPr id="6"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200" dirty="0" smtClean="0">
                  <a:solidFill>
                    <a:srgbClr val="C00000"/>
                  </a:solidFill>
                  <a:latin typeface="Arial Black" panose="020B0A04020102020204" pitchFamily="34" charset="0"/>
                </a:rPr>
                <a:t> </a:t>
              </a:r>
              <a:r>
                <a:rPr lang="en-US" sz="2200" dirty="0" smtClean="0">
                  <a:solidFill>
                    <a:schemeClr val="tx1"/>
                  </a:solidFill>
                  <a:latin typeface="Arial Black" panose="020B0A04020102020204" pitchFamily="34" charset="0"/>
                </a:rPr>
                <a:t>Effect of </a:t>
              </a:r>
              <a:r>
                <a:rPr lang="en-US" sz="2200" dirty="0" smtClean="0">
                  <a:solidFill>
                    <a:srgbClr val="FF0000"/>
                  </a:solidFill>
                  <a:latin typeface="Arial Black" panose="020B0A04020102020204" pitchFamily="34" charset="0"/>
                </a:rPr>
                <a:t>individual</a:t>
              </a:r>
              <a:r>
                <a:rPr lang="en-US" sz="2200" dirty="0" smtClean="0">
                  <a:solidFill>
                    <a:srgbClr val="33CCFF"/>
                  </a:solidFill>
                  <a:latin typeface="Arial Black" panose="020B0A04020102020204" pitchFamily="34" charset="0"/>
                </a:rPr>
                <a:t> </a:t>
              </a:r>
              <a:r>
                <a:rPr lang="en-US" sz="2200" dirty="0" smtClean="0">
                  <a:solidFill>
                    <a:schemeClr val="tx1"/>
                  </a:solidFill>
                  <a:latin typeface="Arial Black" panose="020B0A04020102020204" pitchFamily="34" charset="0"/>
                </a:rPr>
                <a:t>variants on markers of disease progression</a:t>
              </a:r>
              <a:endParaRPr lang="en-US" sz="2200" dirty="0">
                <a:solidFill>
                  <a:srgbClr val="C00000"/>
                </a:solidFill>
                <a:latin typeface="Arial Black" panose="020B0A04020102020204" pitchFamily="34" charset="0"/>
              </a:endParaRPr>
            </a:p>
          </p:txBody>
        </p:sp>
        <p:pic>
          <p:nvPicPr>
            <p:cNvPr id="7" name="Picture 6"/>
            <p:cNvPicPr>
              <a:picLocks noChangeAspect="1"/>
            </p:cNvPicPr>
            <p:nvPr/>
          </p:nvPicPr>
          <p:blipFill>
            <a:blip r:embed="rId4">
              <a:clrChange>
                <a:clrFrom>
                  <a:srgbClr val="F5F2F9"/>
                </a:clrFrom>
                <a:clrTo>
                  <a:srgbClr val="F5F2F9">
                    <a:alpha val="0"/>
                  </a:srgbClr>
                </a:clrTo>
              </a:clrChange>
            </a:blip>
            <a:stretch>
              <a:fillRect/>
            </a:stretch>
          </p:blipFill>
          <p:spPr>
            <a:xfrm>
              <a:off x="11547600" y="131522"/>
              <a:ext cx="691532" cy="691532"/>
            </a:xfrm>
            <a:prstGeom prst="rect">
              <a:avLst/>
            </a:prstGeom>
          </p:spPr>
        </p:pic>
      </p:grpSp>
      <p:sp>
        <p:nvSpPr>
          <p:cNvPr id="8" name="TextBox 7"/>
          <p:cNvSpPr txBox="1"/>
          <p:nvPr/>
        </p:nvSpPr>
        <p:spPr>
          <a:xfrm>
            <a:off x="3863404" y="790377"/>
            <a:ext cx="4541006" cy="492443"/>
          </a:xfrm>
          <a:prstGeom prst="rect">
            <a:avLst/>
          </a:prstGeom>
          <a:solidFill>
            <a:schemeClr val="accent2">
              <a:lumMod val="20000"/>
              <a:lumOff val="80000"/>
            </a:schemeClr>
          </a:solidFill>
          <a:ln>
            <a:noFill/>
          </a:ln>
        </p:spPr>
        <p:txBody>
          <a:bodyPr wrap="square" rtlCol="0">
            <a:spAutoFit/>
          </a:bodyPr>
          <a:lstStyle/>
          <a:p>
            <a:pPr algn="ctr"/>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HIV-1 infected </a:t>
            </a:r>
            <a:r>
              <a:rPr lang="en-US" sz="2600" b="1" dirty="0" err="1">
                <a:latin typeface="Arial Unicode MS" panose="020B0604020202020204" pitchFamily="34" charset="-128"/>
                <a:ea typeface="Arial Unicode MS" panose="020B0604020202020204" pitchFamily="34" charset="-128"/>
                <a:cs typeface="Arial Unicode MS" panose="020B0604020202020204" pitchFamily="34" charset="-128"/>
              </a:rPr>
              <a:t>p</a:t>
            </a:r>
            <a:r>
              <a:rPr lang="en-US" sz="2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rogressors</a:t>
            </a:r>
            <a:endParaRPr lang="en-ZA" sz="2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4194285460"/>
              </p:ext>
            </p:extLst>
          </p:nvPr>
        </p:nvGraphicFramePr>
        <p:xfrm>
          <a:off x="3251201" y="1157460"/>
          <a:ext cx="5524499" cy="4970174"/>
        </p:xfrm>
        <a:graphic>
          <a:graphicData uri="http://schemas.openxmlformats.org/presentationml/2006/ole">
            <mc:AlternateContent xmlns:mc="http://schemas.openxmlformats.org/markup-compatibility/2006">
              <mc:Choice xmlns:v="urn:schemas-microsoft-com:vml" Requires="v">
                <p:oleObj spid="_x0000_s14486" name="Prism 5" r:id="rId5" imgW="3546360" imgH="3105720" progId="Prism5.Document">
                  <p:embed/>
                </p:oleObj>
              </mc:Choice>
              <mc:Fallback>
                <p:oleObj name="Prism 5" r:id="rId5" imgW="3546360" imgH="3105720" progId="Prism5.Document">
                  <p:embed/>
                  <p:pic>
                    <p:nvPicPr>
                      <p:cNvPr id="14" name="Object 13"/>
                      <p:cNvPicPr/>
                      <p:nvPr/>
                    </p:nvPicPr>
                    <p:blipFill>
                      <a:blip r:embed="rId6"/>
                      <a:stretch>
                        <a:fillRect/>
                      </a:stretch>
                    </p:blipFill>
                    <p:spPr>
                      <a:xfrm>
                        <a:off x="3251201" y="1157460"/>
                        <a:ext cx="5524499" cy="4970174"/>
                      </a:xfrm>
                      <a:prstGeom prst="rect">
                        <a:avLst/>
                      </a:prstGeom>
                    </p:spPr>
                  </p:pic>
                </p:oleObj>
              </mc:Fallback>
            </mc:AlternateContent>
          </a:graphicData>
        </a:graphic>
      </p:graphicFrame>
    </p:spTree>
    <p:extLst>
      <p:ext uri="{BB962C8B-B14F-4D97-AF65-F5344CB8AC3E}">
        <p14:creationId xmlns:p14="http://schemas.microsoft.com/office/powerpoint/2010/main" val="2983728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31522"/>
            <a:ext cx="12239132" cy="691532"/>
            <a:chOff x="0" y="131522"/>
            <a:chExt cx="12239132" cy="691532"/>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400" dirty="0" smtClean="0">
                  <a:solidFill>
                    <a:srgbClr val="FF0000"/>
                  </a:solidFill>
                  <a:latin typeface="Arial Black" panose="020B0A04020102020204" pitchFamily="34" charset="0"/>
                </a:rPr>
                <a:t>Combination </a:t>
              </a:r>
              <a:r>
                <a:rPr lang="en-US" sz="2400" dirty="0" smtClean="0">
                  <a:solidFill>
                    <a:schemeClr val="tx1"/>
                  </a:solidFill>
                  <a:latin typeface="Arial Black" panose="020B0A04020102020204" pitchFamily="34" charset="0"/>
                </a:rPr>
                <a:t>of </a:t>
              </a:r>
              <a:r>
                <a:rPr lang="en-US" sz="2400" i="1" dirty="0" smtClean="0">
                  <a:solidFill>
                    <a:schemeClr val="tx1"/>
                  </a:solidFill>
                  <a:latin typeface="Arial Black" panose="020B0A04020102020204" pitchFamily="34" charset="0"/>
                </a:rPr>
                <a:t>bst2</a:t>
              </a:r>
              <a:r>
                <a:rPr lang="en-US" sz="2400" dirty="0" smtClean="0">
                  <a:solidFill>
                    <a:srgbClr val="FF0000"/>
                  </a:solidFill>
                  <a:latin typeface="Arial Black" panose="020B0A04020102020204" pitchFamily="34" charset="0"/>
                </a:rPr>
                <a:t> genotypes</a:t>
              </a:r>
              <a:r>
                <a:rPr lang="en-US" sz="2400" dirty="0" smtClean="0">
                  <a:solidFill>
                    <a:srgbClr val="C00000"/>
                  </a:solidFill>
                  <a:latin typeface="Arial Black" panose="020B0A04020102020204" pitchFamily="34" charset="0"/>
                </a:rPr>
                <a:t>	</a:t>
              </a:r>
              <a:endParaRPr lang="en-US" sz="24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grpSp>
      <p:grpSp>
        <p:nvGrpSpPr>
          <p:cNvPr id="51" name="Group 50"/>
          <p:cNvGrpSpPr/>
          <p:nvPr/>
        </p:nvGrpSpPr>
        <p:grpSpPr>
          <a:xfrm>
            <a:off x="2999977" y="2065486"/>
            <a:ext cx="7367704" cy="3892282"/>
            <a:chOff x="2222658" y="852200"/>
            <a:chExt cx="8911104" cy="4915872"/>
          </a:xfrm>
        </p:grpSpPr>
        <p:pic>
          <p:nvPicPr>
            <p:cNvPr id="6" name="Picture 5"/>
            <p:cNvPicPr>
              <a:picLocks noChangeAspect="1"/>
            </p:cNvPicPr>
            <p:nvPr/>
          </p:nvPicPr>
          <p:blipFill>
            <a:blip r:embed="rId4"/>
            <a:stretch>
              <a:fillRect/>
            </a:stretch>
          </p:blipFill>
          <p:spPr>
            <a:xfrm>
              <a:off x="2230790" y="852200"/>
              <a:ext cx="8902972" cy="4197933"/>
            </a:xfrm>
            <a:prstGeom prst="rect">
              <a:avLst/>
            </a:prstGeom>
          </p:spPr>
        </p:pic>
        <p:grpSp>
          <p:nvGrpSpPr>
            <p:cNvPr id="20" name="Group 19"/>
            <p:cNvGrpSpPr/>
            <p:nvPr/>
          </p:nvGrpSpPr>
          <p:grpSpPr>
            <a:xfrm rot="20216436">
              <a:off x="2222658" y="5080887"/>
              <a:ext cx="2613293" cy="644511"/>
              <a:chOff x="2254274" y="5293058"/>
              <a:chExt cx="2613293" cy="644511"/>
            </a:xfrm>
          </p:grpSpPr>
          <p:sp>
            <p:nvSpPr>
              <p:cNvPr id="7" name="TextBox 6"/>
              <p:cNvSpPr txBox="1"/>
              <p:nvPr/>
            </p:nvSpPr>
            <p:spPr>
              <a:xfrm>
                <a:off x="2254274" y="5293058"/>
                <a:ext cx="2613293" cy="427588"/>
              </a:xfrm>
              <a:prstGeom prst="rect">
                <a:avLst/>
              </a:prstGeom>
              <a:noFill/>
            </p:spPr>
            <p:txBody>
              <a:bodyPr wrap="square" rtlCol="0">
                <a:spAutoFit/>
              </a:bodyPr>
              <a:lstStyle/>
              <a:p>
                <a:r>
                  <a:rPr lang="el-GR" sz="1600" b="1" dirty="0" smtClean="0"/>
                  <a:t>Δ</a:t>
                </a:r>
                <a:r>
                  <a:rPr lang="en-ZA" sz="1600" b="1" dirty="0" smtClean="0"/>
                  <a:t>19</a:t>
                </a:r>
                <a:r>
                  <a:rPr lang="el-GR" sz="1600" b="1" dirty="0" smtClean="0"/>
                  <a:t>Δ</a:t>
                </a:r>
                <a:r>
                  <a:rPr lang="en-ZA" sz="1600" b="1" dirty="0" smtClean="0"/>
                  <a:t>19 GG </a:t>
                </a:r>
                <a:r>
                  <a:rPr lang="en-ZA" sz="1600" b="1" dirty="0" err="1" smtClean="0"/>
                  <a:t>GG</a:t>
                </a:r>
                <a:r>
                  <a:rPr lang="en-ZA" sz="1600" b="1" dirty="0" smtClean="0"/>
                  <a:t> AA(</a:t>
                </a:r>
                <a:r>
                  <a:rPr lang="en-ZA" sz="1600" b="1" dirty="0" err="1" smtClean="0"/>
                  <a:t>wt</a:t>
                </a:r>
                <a:r>
                  <a:rPr lang="en-ZA" sz="1600" b="1" dirty="0" smtClean="0"/>
                  <a:t>)</a:t>
                </a:r>
                <a:endParaRPr lang="en-ZA" sz="1600" b="1" dirty="0"/>
              </a:p>
            </p:txBody>
          </p:sp>
          <p:cxnSp>
            <p:nvCxnSpPr>
              <p:cNvPr id="10" name="Straight Connector 9"/>
              <p:cNvCxnSpPr/>
              <p:nvPr/>
            </p:nvCxnSpPr>
            <p:spPr>
              <a:xfrm>
                <a:off x="2557406" y="5670845"/>
                <a:ext cx="689228"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96292" y="5676227"/>
                <a:ext cx="27569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637904" y="5675737"/>
                <a:ext cx="27569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73528" y="5673535"/>
                <a:ext cx="27569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646881" y="5660570"/>
                <a:ext cx="616450" cy="276999"/>
              </a:xfrm>
              <a:prstGeom prst="rect">
                <a:avLst/>
              </a:prstGeom>
              <a:noFill/>
            </p:spPr>
            <p:txBody>
              <a:bodyPr wrap="square" rtlCol="0">
                <a:spAutoFit/>
              </a:bodyPr>
              <a:lstStyle/>
              <a:p>
                <a:pPr algn="ctr"/>
                <a:r>
                  <a:rPr lang="en-ZA" sz="1200" b="1" dirty="0" smtClean="0">
                    <a:solidFill>
                      <a:srgbClr val="7030A0"/>
                    </a:solidFill>
                  </a:rPr>
                  <a:t>-18</a:t>
                </a:r>
                <a:endParaRPr lang="en-ZA" sz="1200" b="1" dirty="0">
                  <a:solidFill>
                    <a:srgbClr val="7030A0"/>
                  </a:solidFill>
                </a:endParaRPr>
              </a:p>
            </p:txBody>
          </p:sp>
          <p:sp>
            <p:nvSpPr>
              <p:cNvPr id="17" name="TextBox 16"/>
              <p:cNvSpPr txBox="1"/>
              <p:nvPr/>
            </p:nvSpPr>
            <p:spPr>
              <a:xfrm>
                <a:off x="3117778" y="5648586"/>
                <a:ext cx="616450" cy="276999"/>
              </a:xfrm>
              <a:prstGeom prst="rect">
                <a:avLst/>
              </a:prstGeom>
              <a:noFill/>
            </p:spPr>
            <p:txBody>
              <a:bodyPr wrap="square" rtlCol="0">
                <a:spAutoFit/>
              </a:bodyPr>
              <a:lstStyle/>
              <a:p>
                <a:pPr algn="ctr"/>
                <a:r>
                  <a:rPr lang="en-ZA" sz="1200" b="1" dirty="0" smtClean="0">
                    <a:solidFill>
                      <a:srgbClr val="0070C0"/>
                    </a:solidFill>
                  </a:rPr>
                  <a:t>-79</a:t>
                </a:r>
                <a:endParaRPr lang="en-ZA" sz="1200" b="1" dirty="0">
                  <a:solidFill>
                    <a:srgbClr val="0070C0"/>
                  </a:solidFill>
                </a:endParaRPr>
              </a:p>
            </p:txBody>
          </p:sp>
          <p:sp>
            <p:nvSpPr>
              <p:cNvPr id="18" name="TextBox 17"/>
              <p:cNvSpPr txBox="1"/>
              <p:nvPr/>
            </p:nvSpPr>
            <p:spPr>
              <a:xfrm>
                <a:off x="3464738" y="5646876"/>
                <a:ext cx="616450" cy="276999"/>
              </a:xfrm>
              <a:prstGeom prst="rect">
                <a:avLst/>
              </a:prstGeom>
              <a:noFill/>
            </p:spPr>
            <p:txBody>
              <a:bodyPr wrap="square" rtlCol="0">
                <a:spAutoFit/>
              </a:bodyPr>
              <a:lstStyle/>
              <a:p>
                <a:pPr algn="ctr"/>
                <a:r>
                  <a:rPr lang="en-ZA" sz="1200" b="1" dirty="0" smtClean="0">
                    <a:solidFill>
                      <a:srgbClr val="008000"/>
                    </a:solidFill>
                  </a:rPr>
                  <a:t>-93</a:t>
                </a:r>
                <a:endParaRPr lang="en-ZA" sz="1200" b="1" dirty="0">
                  <a:solidFill>
                    <a:srgbClr val="008000"/>
                  </a:solidFill>
                </a:endParaRPr>
              </a:p>
            </p:txBody>
          </p:sp>
          <p:sp>
            <p:nvSpPr>
              <p:cNvPr id="19" name="TextBox 18"/>
              <p:cNvSpPr txBox="1"/>
              <p:nvPr/>
            </p:nvSpPr>
            <p:spPr>
              <a:xfrm>
                <a:off x="3802071" y="5645166"/>
                <a:ext cx="616450" cy="276999"/>
              </a:xfrm>
              <a:prstGeom prst="rect">
                <a:avLst/>
              </a:prstGeom>
              <a:noFill/>
            </p:spPr>
            <p:txBody>
              <a:bodyPr wrap="square" rtlCol="0">
                <a:spAutoFit/>
              </a:bodyPr>
              <a:lstStyle/>
              <a:p>
                <a:pPr algn="ctr"/>
                <a:r>
                  <a:rPr lang="en-ZA" sz="1200" b="1" dirty="0" smtClean="0">
                    <a:solidFill>
                      <a:schemeClr val="accent6">
                        <a:lumMod val="75000"/>
                      </a:schemeClr>
                    </a:solidFill>
                  </a:rPr>
                  <a:t>-98</a:t>
                </a:r>
                <a:endParaRPr lang="en-ZA" sz="1200" b="1" dirty="0">
                  <a:solidFill>
                    <a:schemeClr val="accent6">
                      <a:lumMod val="75000"/>
                    </a:schemeClr>
                  </a:solidFill>
                </a:endParaRPr>
              </a:p>
            </p:txBody>
          </p:sp>
        </p:grpSp>
        <p:grpSp>
          <p:nvGrpSpPr>
            <p:cNvPr id="21" name="Group 20"/>
            <p:cNvGrpSpPr/>
            <p:nvPr/>
          </p:nvGrpSpPr>
          <p:grpSpPr>
            <a:xfrm rot="20216436">
              <a:off x="4327459" y="5150148"/>
              <a:ext cx="2311685" cy="617924"/>
              <a:chOff x="2286125" y="5319645"/>
              <a:chExt cx="2311685" cy="617924"/>
            </a:xfrm>
          </p:grpSpPr>
          <p:sp>
            <p:nvSpPr>
              <p:cNvPr id="22" name="TextBox 21"/>
              <p:cNvSpPr txBox="1"/>
              <p:nvPr/>
            </p:nvSpPr>
            <p:spPr>
              <a:xfrm>
                <a:off x="2286125" y="5319645"/>
                <a:ext cx="2311685" cy="338554"/>
              </a:xfrm>
              <a:prstGeom prst="rect">
                <a:avLst/>
              </a:prstGeom>
              <a:noFill/>
            </p:spPr>
            <p:txBody>
              <a:bodyPr wrap="square" rtlCol="0">
                <a:spAutoFit/>
              </a:bodyPr>
              <a:lstStyle/>
              <a:p>
                <a:r>
                  <a:rPr lang="el-GR" sz="1600" b="1" dirty="0" smtClean="0"/>
                  <a:t>Δ</a:t>
                </a:r>
                <a:r>
                  <a:rPr lang="en-ZA" sz="1600" b="1" dirty="0" smtClean="0"/>
                  <a:t>19</a:t>
                </a:r>
                <a:r>
                  <a:rPr lang="el-GR" sz="1600" b="1" dirty="0" smtClean="0"/>
                  <a:t>Δ</a:t>
                </a:r>
                <a:r>
                  <a:rPr lang="en-ZA" sz="1600" b="1" dirty="0" smtClean="0"/>
                  <a:t>19 GA GG AA</a:t>
                </a:r>
                <a:endParaRPr lang="en-ZA" sz="1600" b="1" dirty="0"/>
              </a:p>
            </p:txBody>
          </p:sp>
          <p:cxnSp>
            <p:nvCxnSpPr>
              <p:cNvPr id="23" name="Straight Connector 22"/>
              <p:cNvCxnSpPr/>
              <p:nvPr/>
            </p:nvCxnSpPr>
            <p:spPr>
              <a:xfrm>
                <a:off x="2557406" y="5670845"/>
                <a:ext cx="689228"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296292" y="5676227"/>
                <a:ext cx="27569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637904" y="5675737"/>
                <a:ext cx="27569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973528" y="5673535"/>
                <a:ext cx="27569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646881" y="5660570"/>
                <a:ext cx="616450" cy="276999"/>
              </a:xfrm>
              <a:prstGeom prst="rect">
                <a:avLst/>
              </a:prstGeom>
              <a:noFill/>
            </p:spPr>
            <p:txBody>
              <a:bodyPr wrap="square" rtlCol="0">
                <a:spAutoFit/>
              </a:bodyPr>
              <a:lstStyle/>
              <a:p>
                <a:pPr algn="ctr"/>
                <a:r>
                  <a:rPr lang="en-ZA" sz="1200" b="1" dirty="0" smtClean="0">
                    <a:solidFill>
                      <a:srgbClr val="7030A0"/>
                    </a:solidFill>
                  </a:rPr>
                  <a:t>-18</a:t>
                </a:r>
                <a:endParaRPr lang="en-ZA" sz="1200" b="1" dirty="0">
                  <a:solidFill>
                    <a:srgbClr val="7030A0"/>
                  </a:solidFill>
                </a:endParaRPr>
              </a:p>
            </p:txBody>
          </p:sp>
          <p:sp>
            <p:nvSpPr>
              <p:cNvPr id="28" name="TextBox 27"/>
              <p:cNvSpPr txBox="1"/>
              <p:nvPr/>
            </p:nvSpPr>
            <p:spPr>
              <a:xfrm>
                <a:off x="3117778" y="5648586"/>
                <a:ext cx="616450" cy="276999"/>
              </a:xfrm>
              <a:prstGeom prst="rect">
                <a:avLst/>
              </a:prstGeom>
              <a:noFill/>
            </p:spPr>
            <p:txBody>
              <a:bodyPr wrap="square" rtlCol="0">
                <a:spAutoFit/>
              </a:bodyPr>
              <a:lstStyle/>
              <a:p>
                <a:pPr algn="ctr"/>
                <a:r>
                  <a:rPr lang="en-ZA" sz="1200" b="1" dirty="0" smtClean="0">
                    <a:solidFill>
                      <a:srgbClr val="0070C0"/>
                    </a:solidFill>
                  </a:rPr>
                  <a:t>-79</a:t>
                </a:r>
                <a:endParaRPr lang="en-ZA" sz="1200" b="1" dirty="0">
                  <a:solidFill>
                    <a:srgbClr val="0070C0"/>
                  </a:solidFill>
                </a:endParaRPr>
              </a:p>
            </p:txBody>
          </p:sp>
          <p:sp>
            <p:nvSpPr>
              <p:cNvPr id="29" name="TextBox 28"/>
              <p:cNvSpPr txBox="1"/>
              <p:nvPr/>
            </p:nvSpPr>
            <p:spPr>
              <a:xfrm>
                <a:off x="3464738" y="5646876"/>
                <a:ext cx="616450" cy="276999"/>
              </a:xfrm>
              <a:prstGeom prst="rect">
                <a:avLst/>
              </a:prstGeom>
              <a:noFill/>
            </p:spPr>
            <p:txBody>
              <a:bodyPr wrap="square" rtlCol="0">
                <a:spAutoFit/>
              </a:bodyPr>
              <a:lstStyle/>
              <a:p>
                <a:pPr algn="ctr"/>
                <a:r>
                  <a:rPr lang="en-ZA" sz="1200" b="1" dirty="0" smtClean="0">
                    <a:solidFill>
                      <a:srgbClr val="008000"/>
                    </a:solidFill>
                  </a:rPr>
                  <a:t>-93</a:t>
                </a:r>
                <a:endParaRPr lang="en-ZA" sz="1200" b="1" dirty="0">
                  <a:solidFill>
                    <a:srgbClr val="008000"/>
                  </a:solidFill>
                </a:endParaRPr>
              </a:p>
            </p:txBody>
          </p:sp>
          <p:sp>
            <p:nvSpPr>
              <p:cNvPr id="30" name="TextBox 29"/>
              <p:cNvSpPr txBox="1"/>
              <p:nvPr/>
            </p:nvSpPr>
            <p:spPr>
              <a:xfrm>
                <a:off x="3802071" y="5645166"/>
                <a:ext cx="616450" cy="276999"/>
              </a:xfrm>
              <a:prstGeom prst="rect">
                <a:avLst/>
              </a:prstGeom>
              <a:noFill/>
            </p:spPr>
            <p:txBody>
              <a:bodyPr wrap="square" rtlCol="0">
                <a:spAutoFit/>
              </a:bodyPr>
              <a:lstStyle/>
              <a:p>
                <a:pPr algn="ctr"/>
                <a:r>
                  <a:rPr lang="en-ZA" sz="1200" b="1" dirty="0" smtClean="0">
                    <a:solidFill>
                      <a:schemeClr val="accent6">
                        <a:lumMod val="75000"/>
                      </a:schemeClr>
                    </a:solidFill>
                  </a:rPr>
                  <a:t>-98</a:t>
                </a:r>
                <a:endParaRPr lang="en-ZA" sz="1200" b="1" dirty="0">
                  <a:solidFill>
                    <a:schemeClr val="accent6">
                      <a:lumMod val="75000"/>
                    </a:schemeClr>
                  </a:solidFill>
                </a:endParaRPr>
              </a:p>
            </p:txBody>
          </p:sp>
        </p:grpSp>
        <p:grpSp>
          <p:nvGrpSpPr>
            <p:cNvPr id="31" name="Group 30"/>
            <p:cNvGrpSpPr/>
            <p:nvPr/>
          </p:nvGrpSpPr>
          <p:grpSpPr>
            <a:xfrm rot="20216436">
              <a:off x="6299820" y="5071395"/>
              <a:ext cx="2311685" cy="606944"/>
              <a:chOff x="2352349" y="5330625"/>
              <a:chExt cx="2311685" cy="606944"/>
            </a:xfrm>
          </p:grpSpPr>
          <p:sp>
            <p:nvSpPr>
              <p:cNvPr id="32" name="TextBox 31"/>
              <p:cNvSpPr txBox="1"/>
              <p:nvPr/>
            </p:nvSpPr>
            <p:spPr>
              <a:xfrm>
                <a:off x="2352349" y="5330625"/>
                <a:ext cx="2311685" cy="338554"/>
              </a:xfrm>
              <a:prstGeom prst="rect">
                <a:avLst/>
              </a:prstGeom>
              <a:noFill/>
            </p:spPr>
            <p:txBody>
              <a:bodyPr wrap="square" rtlCol="0">
                <a:spAutoFit/>
              </a:bodyPr>
              <a:lstStyle/>
              <a:p>
                <a:r>
                  <a:rPr lang="el-GR" sz="1600" b="1" dirty="0" smtClean="0"/>
                  <a:t>Δ</a:t>
                </a:r>
                <a:r>
                  <a:rPr lang="en-ZA" sz="1600" b="1" dirty="0" smtClean="0"/>
                  <a:t>19i19 GG GA AG</a:t>
                </a:r>
                <a:endParaRPr lang="en-ZA" sz="1600" b="1" dirty="0"/>
              </a:p>
            </p:txBody>
          </p:sp>
          <p:cxnSp>
            <p:nvCxnSpPr>
              <p:cNvPr id="33" name="Straight Connector 32"/>
              <p:cNvCxnSpPr/>
              <p:nvPr/>
            </p:nvCxnSpPr>
            <p:spPr>
              <a:xfrm>
                <a:off x="2557406" y="5670845"/>
                <a:ext cx="689228"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296292" y="5676227"/>
                <a:ext cx="27569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637904" y="5675737"/>
                <a:ext cx="275690"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73528" y="5673535"/>
                <a:ext cx="275690"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646881" y="5660570"/>
                <a:ext cx="616450" cy="276999"/>
              </a:xfrm>
              <a:prstGeom prst="rect">
                <a:avLst/>
              </a:prstGeom>
              <a:noFill/>
            </p:spPr>
            <p:txBody>
              <a:bodyPr wrap="square" rtlCol="0">
                <a:spAutoFit/>
              </a:bodyPr>
              <a:lstStyle/>
              <a:p>
                <a:pPr algn="ctr"/>
                <a:r>
                  <a:rPr lang="en-ZA" sz="1200" b="1" dirty="0" smtClean="0">
                    <a:solidFill>
                      <a:srgbClr val="7030A0"/>
                    </a:solidFill>
                  </a:rPr>
                  <a:t>-18</a:t>
                </a:r>
                <a:endParaRPr lang="en-ZA" sz="1200" b="1" dirty="0">
                  <a:solidFill>
                    <a:srgbClr val="7030A0"/>
                  </a:solidFill>
                </a:endParaRPr>
              </a:p>
            </p:txBody>
          </p:sp>
          <p:sp>
            <p:nvSpPr>
              <p:cNvPr id="38" name="TextBox 37"/>
              <p:cNvSpPr txBox="1"/>
              <p:nvPr/>
            </p:nvSpPr>
            <p:spPr>
              <a:xfrm>
                <a:off x="3117778" y="5648586"/>
                <a:ext cx="616450" cy="276999"/>
              </a:xfrm>
              <a:prstGeom prst="rect">
                <a:avLst/>
              </a:prstGeom>
              <a:noFill/>
            </p:spPr>
            <p:txBody>
              <a:bodyPr wrap="square" rtlCol="0">
                <a:spAutoFit/>
              </a:bodyPr>
              <a:lstStyle/>
              <a:p>
                <a:pPr algn="ctr"/>
                <a:r>
                  <a:rPr lang="en-ZA" sz="1200" b="1" dirty="0" smtClean="0">
                    <a:solidFill>
                      <a:srgbClr val="0070C0"/>
                    </a:solidFill>
                  </a:rPr>
                  <a:t>-79</a:t>
                </a:r>
                <a:endParaRPr lang="en-ZA" sz="1200" b="1" dirty="0">
                  <a:solidFill>
                    <a:srgbClr val="0070C0"/>
                  </a:solidFill>
                </a:endParaRPr>
              </a:p>
            </p:txBody>
          </p:sp>
          <p:sp>
            <p:nvSpPr>
              <p:cNvPr id="39" name="TextBox 38"/>
              <p:cNvSpPr txBox="1"/>
              <p:nvPr/>
            </p:nvSpPr>
            <p:spPr>
              <a:xfrm>
                <a:off x="3464738" y="5646876"/>
                <a:ext cx="616450" cy="276999"/>
              </a:xfrm>
              <a:prstGeom prst="rect">
                <a:avLst/>
              </a:prstGeom>
              <a:noFill/>
            </p:spPr>
            <p:txBody>
              <a:bodyPr wrap="square" rtlCol="0">
                <a:spAutoFit/>
              </a:bodyPr>
              <a:lstStyle/>
              <a:p>
                <a:pPr algn="ctr"/>
                <a:r>
                  <a:rPr lang="en-ZA" sz="1200" b="1" dirty="0" smtClean="0">
                    <a:solidFill>
                      <a:srgbClr val="008000"/>
                    </a:solidFill>
                  </a:rPr>
                  <a:t>-93</a:t>
                </a:r>
                <a:endParaRPr lang="en-ZA" sz="1200" b="1" dirty="0">
                  <a:solidFill>
                    <a:srgbClr val="008000"/>
                  </a:solidFill>
                </a:endParaRPr>
              </a:p>
            </p:txBody>
          </p:sp>
          <p:sp>
            <p:nvSpPr>
              <p:cNvPr id="40" name="TextBox 39"/>
              <p:cNvSpPr txBox="1"/>
              <p:nvPr/>
            </p:nvSpPr>
            <p:spPr>
              <a:xfrm>
                <a:off x="3802071" y="5645166"/>
                <a:ext cx="616450" cy="276999"/>
              </a:xfrm>
              <a:prstGeom prst="rect">
                <a:avLst/>
              </a:prstGeom>
              <a:noFill/>
            </p:spPr>
            <p:txBody>
              <a:bodyPr wrap="square" rtlCol="0">
                <a:spAutoFit/>
              </a:bodyPr>
              <a:lstStyle/>
              <a:p>
                <a:pPr algn="ctr"/>
                <a:r>
                  <a:rPr lang="en-ZA" sz="1200" b="1" dirty="0" smtClean="0">
                    <a:solidFill>
                      <a:schemeClr val="accent6">
                        <a:lumMod val="75000"/>
                      </a:schemeClr>
                    </a:solidFill>
                  </a:rPr>
                  <a:t>-98</a:t>
                </a:r>
                <a:endParaRPr lang="en-ZA" sz="1200" b="1" dirty="0">
                  <a:solidFill>
                    <a:schemeClr val="accent6">
                      <a:lumMod val="75000"/>
                    </a:schemeClr>
                  </a:solidFill>
                </a:endParaRPr>
              </a:p>
            </p:txBody>
          </p:sp>
        </p:grpSp>
        <p:grpSp>
          <p:nvGrpSpPr>
            <p:cNvPr id="41" name="Group 40"/>
            <p:cNvGrpSpPr/>
            <p:nvPr/>
          </p:nvGrpSpPr>
          <p:grpSpPr>
            <a:xfrm>
              <a:off x="5350942" y="1454679"/>
              <a:ext cx="500998" cy="91440"/>
              <a:chOff x="1060100" y="4292314"/>
              <a:chExt cx="1658954" cy="103840"/>
            </a:xfrm>
          </p:grpSpPr>
          <p:cxnSp>
            <p:nvCxnSpPr>
              <p:cNvPr id="42" name="Straight Connector 41"/>
              <p:cNvCxnSpPr/>
              <p:nvPr/>
            </p:nvCxnSpPr>
            <p:spPr>
              <a:xfrm>
                <a:off x="1060100" y="4342556"/>
                <a:ext cx="165295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1060100" y="4295670"/>
                <a:ext cx="0" cy="100484"/>
              </a:xfrm>
              <a:prstGeom prst="line">
                <a:avLst/>
              </a:prstGeom>
              <a:ln w="1905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2719054" y="4292314"/>
                <a:ext cx="0" cy="100484"/>
              </a:xfrm>
              <a:prstGeom prst="line">
                <a:avLst/>
              </a:prstGeom>
              <a:ln w="19050"/>
            </p:spPr>
            <p:style>
              <a:lnRef idx="1">
                <a:schemeClr val="dk1"/>
              </a:lnRef>
              <a:fillRef idx="0">
                <a:schemeClr val="dk1"/>
              </a:fillRef>
              <a:effectRef idx="0">
                <a:schemeClr val="dk1"/>
              </a:effectRef>
              <a:fontRef idx="minor">
                <a:schemeClr val="tx1"/>
              </a:fontRef>
            </p:style>
          </p:cxnSp>
        </p:grpSp>
        <p:sp>
          <p:nvSpPr>
            <p:cNvPr id="45" name="TextBox 44"/>
            <p:cNvSpPr txBox="1"/>
            <p:nvPr/>
          </p:nvSpPr>
          <p:spPr>
            <a:xfrm>
              <a:off x="4937142" y="1153450"/>
              <a:ext cx="1293594" cy="276999"/>
            </a:xfrm>
            <a:prstGeom prst="rect">
              <a:avLst/>
            </a:prstGeom>
            <a:noFill/>
          </p:spPr>
          <p:txBody>
            <a:bodyPr wrap="square" rtlCol="0">
              <a:spAutoFit/>
            </a:bodyPr>
            <a:lstStyle/>
            <a:p>
              <a:pPr algn="ctr"/>
              <a:r>
                <a:rPr lang="en-US"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*p=0.03</a:t>
              </a:r>
              <a:endParaRPr lang="en-ZA" sz="1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46" name="Group 45"/>
            <p:cNvGrpSpPr/>
            <p:nvPr/>
          </p:nvGrpSpPr>
          <p:grpSpPr>
            <a:xfrm>
              <a:off x="5597485" y="1931594"/>
              <a:ext cx="274320" cy="91440"/>
              <a:chOff x="1060100" y="4292314"/>
              <a:chExt cx="1658954" cy="103840"/>
            </a:xfrm>
          </p:grpSpPr>
          <p:cxnSp>
            <p:nvCxnSpPr>
              <p:cNvPr id="47" name="Straight Connector 46"/>
              <p:cNvCxnSpPr/>
              <p:nvPr/>
            </p:nvCxnSpPr>
            <p:spPr>
              <a:xfrm>
                <a:off x="1060100" y="4342556"/>
                <a:ext cx="165295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060100" y="4295670"/>
                <a:ext cx="0" cy="100484"/>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719054" y="4292314"/>
                <a:ext cx="0" cy="100484"/>
              </a:xfrm>
              <a:prstGeom prst="line">
                <a:avLst/>
              </a:prstGeom>
              <a:ln w="19050"/>
            </p:spPr>
            <p:style>
              <a:lnRef idx="1">
                <a:schemeClr val="dk1"/>
              </a:lnRef>
              <a:fillRef idx="0">
                <a:schemeClr val="dk1"/>
              </a:fillRef>
              <a:effectRef idx="0">
                <a:schemeClr val="dk1"/>
              </a:effectRef>
              <a:fontRef idx="minor">
                <a:schemeClr val="tx1"/>
              </a:fontRef>
            </p:style>
          </p:cxnSp>
        </p:grpSp>
        <p:sp>
          <p:nvSpPr>
            <p:cNvPr id="50" name="TextBox 49"/>
            <p:cNvSpPr txBox="1"/>
            <p:nvPr/>
          </p:nvSpPr>
          <p:spPr>
            <a:xfrm>
              <a:off x="5118122" y="1629014"/>
              <a:ext cx="1293594" cy="276999"/>
            </a:xfrm>
            <a:prstGeom prst="rect">
              <a:avLst/>
            </a:prstGeom>
            <a:noFill/>
          </p:spPr>
          <p:txBody>
            <a:bodyPr wrap="square" rtlCol="0">
              <a:spAutoFit/>
            </a:bodyPr>
            <a:lstStyle/>
            <a:p>
              <a:pPr algn="ctr"/>
              <a:r>
                <a:rPr lang="en-US" sz="1200" b="1" dirty="0" smtClean="0">
                  <a:latin typeface="Arial Unicode MS" panose="020B0604020202020204" pitchFamily="34" charset="-128"/>
                  <a:ea typeface="Arial Unicode MS" panose="020B0604020202020204" pitchFamily="34" charset="-128"/>
                  <a:cs typeface="Arial Unicode MS" panose="020B0604020202020204" pitchFamily="34" charset="-128"/>
                </a:rPr>
                <a:t>p=0.07</a:t>
              </a:r>
              <a:endParaRPr lang="en-ZA" sz="1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52" name="Group 51"/>
          <p:cNvGrpSpPr/>
          <p:nvPr/>
        </p:nvGrpSpPr>
        <p:grpSpPr>
          <a:xfrm>
            <a:off x="3463335" y="768486"/>
            <a:ext cx="5351929" cy="1377353"/>
            <a:chOff x="2014988" y="1402664"/>
            <a:chExt cx="7529072" cy="2362139"/>
          </a:xfrm>
        </p:grpSpPr>
        <p:grpSp>
          <p:nvGrpSpPr>
            <p:cNvPr id="53" name="Group 52"/>
            <p:cNvGrpSpPr/>
            <p:nvPr/>
          </p:nvGrpSpPr>
          <p:grpSpPr>
            <a:xfrm>
              <a:off x="2014988" y="1584679"/>
              <a:ext cx="7529072" cy="2180124"/>
              <a:chOff x="1063511" y="4596649"/>
              <a:chExt cx="2338104" cy="873494"/>
            </a:xfrm>
          </p:grpSpPr>
          <p:sp>
            <p:nvSpPr>
              <p:cNvPr id="56" name="TextBox 55"/>
              <p:cNvSpPr txBox="1"/>
              <p:nvPr/>
            </p:nvSpPr>
            <p:spPr>
              <a:xfrm>
                <a:off x="1063511" y="4952903"/>
                <a:ext cx="537785" cy="516190"/>
              </a:xfrm>
              <a:prstGeom prst="rect">
                <a:avLst/>
              </a:prstGeom>
              <a:noFill/>
            </p:spPr>
            <p:txBody>
              <a:bodyPr wrap="square" rtlCol="0">
                <a:spAutoFit/>
              </a:bodyPr>
              <a:lstStyle/>
              <a:p>
                <a:pPr algn="ctr"/>
                <a:r>
                  <a:rPr lang="en-ZA" sz="1200" b="1" dirty="0">
                    <a:solidFill>
                      <a:srgbClr val="7030A0"/>
                    </a:solidFill>
                    <a:latin typeface="Arial" panose="020B0604020202020204" pitchFamily="34" charset="0"/>
                    <a:cs typeface="Arial" panose="020B0604020202020204" pitchFamily="34" charset="0"/>
                  </a:rPr>
                  <a:t>r</a:t>
                </a:r>
                <a:r>
                  <a:rPr lang="en-ZA" sz="1200" b="1" dirty="0" smtClean="0">
                    <a:solidFill>
                      <a:srgbClr val="7030A0"/>
                    </a:solidFill>
                    <a:latin typeface="Arial" panose="020B0604020202020204" pitchFamily="34" charset="0"/>
                    <a:cs typeface="Arial" panose="020B0604020202020204" pitchFamily="34" charset="0"/>
                  </a:rPr>
                  <a:t>s32173</a:t>
                </a:r>
              </a:p>
              <a:p>
                <a:pPr algn="ctr"/>
                <a:r>
                  <a:rPr lang="en-ZA" sz="1200" b="1" dirty="0" smtClean="0">
                    <a:solidFill>
                      <a:srgbClr val="7030A0"/>
                    </a:solidFill>
                    <a:latin typeface="Arial" panose="020B0604020202020204" pitchFamily="34" charset="0"/>
                    <a:cs typeface="Arial" panose="020B0604020202020204" pitchFamily="34" charset="0"/>
                  </a:rPr>
                  <a:t>18</a:t>
                </a:r>
              </a:p>
              <a:p>
                <a:pPr algn="ctr"/>
                <a:r>
                  <a:rPr lang="en-US" sz="1200" b="1" dirty="0" smtClean="0">
                    <a:solidFill>
                      <a:srgbClr val="7030A0"/>
                    </a:solidFill>
                    <a:latin typeface="Arial" panose="020B0604020202020204" pitchFamily="34" charset="0"/>
                    <a:cs typeface="Arial" panose="020B0604020202020204" pitchFamily="34" charset="0"/>
                  </a:rPr>
                  <a:t>(19bp INDEL)</a:t>
                </a:r>
                <a:endParaRPr lang="en-ZA" sz="1200" b="1" dirty="0">
                  <a:solidFill>
                    <a:srgbClr val="7030A0"/>
                  </a:solidFill>
                  <a:latin typeface="Arial" panose="020B0604020202020204" pitchFamily="34" charset="0"/>
                  <a:cs typeface="Arial" panose="020B0604020202020204" pitchFamily="34" charset="0"/>
                </a:endParaRPr>
              </a:p>
            </p:txBody>
          </p:sp>
          <p:sp>
            <p:nvSpPr>
              <p:cNvPr id="57" name="TextBox 56"/>
              <p:cNvSpPr txBox="1"/>
              <p:nvPr/>
            </p:nvSpPr>
            <p:spPr>
              <a:xfrm>
                <a:off x="1662644" y="4946365"/>
                <a:ext cx="490807" cy="516190"/>
              </a:xfrm>
              <a:prstGeom prst="rect">
                <a:avLst/>
              </a:prstGeom>
              <a:noFill/>
            </p:spPr>
            <p:txBody>
              <a:bodyPr wrap="square" rtlCol="0">
                <a:spAutoFit/>
              </a:bodyPr>
              <a:lstStyle/>
              <a:p>
                <a:pPr algn="ctr"/>
                <a:r>
                  <a:rPr lang="en-ZA" sz="1200" b="1" dirty="0">
                    <a:solidFill>
                      <a:srgbClr val="0070C0"/>
                    </a:solidFill>
                    <a:latin typeface="Arial" panose="020B0604020202020204" pitchFamily="34" charset="0"/>
                    <a:cs typeface="Arial" panose="020B0604020202020204" pitchFamily="34" charset="0"/>
                  </a:rPr>
                  <a:t>r</a:t>
                </a:r>
                <a:r>
                  <a:rPr lang="en-ZA" sz="1200" b="1" dirty="0" smtClean="0">
                    <a:solidFill>
                      <a:srgbClr val="0070C0"/>
                    </a:solidFill>
                    <a:latin typeface="Arial" panose="020B0604020202020204" pitchFamily="34" charset="0"/>
                    <a:cs typeface="Arial" panose="020B0604020202020204" pitchFamily="34" charset="0"/>
                  </a:rPr>
                  <a:t>s126094</a:t>
                </a:r>
              </a:p>
              <a:p>
                <a:pPr algn="ctr"/>
                <a:r>
                  <a:rPr lang="en-ZA" sz="1200" b="1" dirty="0" smtClean="0">
                    <a:solidFill>
                      <a:srgbClr val="0070C0"/>
                    </a:solidFill>
                    <a:latin typeface="Arial" panose="020B0604020202020204" pitchFamily="34" charset="0"/>
                    <a:cs typeface="Arial" panose="020B0604020202020204" pitchFamily="34" charset="0"/>
                  </a:rPr>
                  <a:t>79</a:t>
                </a:r>
              </a:p>
              <a:p>
                <a:pPr algn="ctr"/>
                <a:r>
                  <a:rPr lang="en-US" sz="1200" b="1" dirty="0" smtClean="0">
                    <a:solidFill>
                      <a:srgbClr val="0070C0"/>
                    </a:solidFill>
                    <a:latin typeface="Arial" panose="020B0604020202020204" pitchFamily="34" charset="0"/>
                    <a:cs typeface="Arial" panose="020B0604020202020204" pitchFamily="34" charset="0"/>
                  </a:rPr>
                  <a:t>(G/A)</a:t>
                </a:r>
                <a:endParaRPr lang="en-ZA" sz="1200" b="1" dirty="0">
                  <a:solidFill>
                    <a:srgbClr val="0070C0"/>
                  </a:solidFill>
                  <a:latin typeface="Arial" panose="020B0604020202020204" pitchFamily="34" charset="0"/>
                  <a:cs typeface="Arial" panose="020B0604020202020204" pitchFamily="34" charset="0"/>
                </a:endParaRPr>
              </a:p>
            </p:txBody>
          </p:sp>
          <p:sp>
            <p:nvSpPr>
              <p:cNvPr id="58" name="TextBox 57"/>
              <p:cNvSpPr txBox="1"/>
              <p:nvPr/>
            </p:nvSpPr>
            <p:spPr>
              <a:xfrm>
                <a:off x="2274127" y="4953804"/>
                <a:ext cx="552156" cy="516190"/>
              </a:xfrm>
              <a:prstGeom prst="rect">
                <a:avLst/>
              </a:prstGeom>
              <a:noFill/>
            </p:spPr>
            <p:txBody>
              <a:bodyPr wrap="square" rtlCol="0">
                <a:spAutoFit/>
              </a:bodyPr>
              <a:lstStyle/>
              <a:p>
                <a:pPr algn="ctr"/>
                <a:r>
                  <a:rPr lang="en-ZA" sz="1200" b="1" dirty="0">
                    <a:solidFill>
                      <a:srgbClr val="008000"/>
                    </a:solidFill>
                    <a:latin typeface="Arial" panose="020B0604020202020204" pitchFamily="34" charset="0"/>
                    <a:cs typeface="Arial" panose="020B0604020202020204" pitchFamily="34" charset="0"/>
                  </a:rPr>
                  <a:t>r</a:t>
                </a:r>
                <a:r>
                  <a:rPr lang="en-ZA" sz="1200" b="1" dirty="0" smtClean="0">
                    <a:solidFill>
                      <a:srgbClr val="008000"/>
                    </a:solidFill>
                    <a:latin typeface="Arial" panose="020B0604020202020204" pitchFamily="34" charset="0"/>
                    <a:cs typeface="Arial" panose="020B0604020202020204" pitchFamily="34" charset="0"/>
                  </a:rPr>
                  <a:t>s104158</a:t>
                </a:r>
              </a:p>
              <a:p>
                <a:pPr algn="ctr"/>
                <a:r>
                  <a:rPr lang="en-ZA" sz="1200" b="1" dirty="0" smtClean="0">
                    <a:solidFill>
                      <a:srgbClr val="008000"/>
                    </a:solidFill>
                    <a:latin typeface="Arial" panose="020B0604020202020204" pitchFamily="34" charset="0"/>
                    <a:cs typeface="Arial" panose="020B0604020202020204" pitchFamily="34" charset="0"/>
                  </a:rPr>
                  <a:t>93</a:t>
                </a:r>
              </a:p>
              <a:p>
                <a:pPr algn="ctr"/>
                <a:r>
                  <a:rPr lang="en-US" sz="1200" b="1" dirty="0" smtClean="0">
                    <a:solidFill>
                      <a:srgbClr val="008000"/>
                    </a:solidFill>
                    <a:latin typeface="Arial" panose="020B0604020202020204" pitchFamily="34" charset="0"/>
                    <a:cs typeface="Arial" panose="020B0604020202020204" pitchFamily="34" charset="0"/>
                  </a:rPr>
                  <a:t>(G/A)</a:t>
                </a:r>
                <a:endParaRPr lang="en-ZA" sz="1200" b="1" dirty="0">
                  <a:solidFill>
                    <a:srgbClr val="008000"/>
                  </a:solidFill>
                  <a:latin typeface="Arial" panose="020B0604020202020204" pitchFamily="34" charset="0"/>
                  <a:cs typeface="Arial" panose="020B0604020202020204" pitchFamily="34" charset="0"/>
                </a:endParaRPr>
              </a:p>
            </p:txBody>
          </p:sp>
          <p:sp>
            <p:nvSpPr>
              <p:cNvPr id="59" name="TextBox 58"/>
              <p:cNvSpPr txBox="1"/>
              <p:nvPr/>
            </p:nvSpPr>
            <p:spPr>
              <a:xfrm>
                <a:off x="2826282" y="4953953"/>
                <a:ext cx="575333" cy="516190"/>
              </a:xfrm>
              <a:prstGeom prst="rect">
                <a:avLst/>
              </a:prstGeom>
              <a:noFill/>
            </p:spPr>
            <p:txBody>
              <a:bodyPr wrap="square" rtlCol="0">
                <a:spAutoFit/>
              </a:bodyPr>
              <a:lstStyle/>
              <a:p>
                <a:pPr algn="ctr"/>
                <a:r>
                  <a:rPr lang="en-ZA" sz="1200" b="1" dirty="0">
                    <a:solidFill>
                      <a:schemeClr val="accent6">
                        <a:lumMod val="50000"/>
                      </a:schemeClr>
                    </a:solidFill>
                    <a:latin typeface="Arial" panose="020B0604020202020204" pitchFamily="34" charset="0"/>
                    <a:cs typeface="Arial" panose="020B0604020202020204" pitchFamily="34" charset="0"/>
                  </a:rPr>
                  <a:t>r</a:t>
                </a:r>
                <a:r>
                  <a:rPr lang="en-ZA" sz="1200" b="1" dirty="0" smtClean="0">
                    <a:solidFill>
                      <a:schemeClr val="accent6">
                        <a:lumMod val="50000"/>
                      </a:schemeClr>
                    </a:solidFill>
                    <a:latin typeface="Arial" panose="020B0604020202020204" pitchFamily="34" charset="0"/>
                    <a:cs typeface="Arial" panose="020B0604020202020204" pitchFamily="34" charset="0"/>
                  </a:rPr>
                  <a:t>s1131897 </a:t>
                </a:r>
              </a:p>
              <a:p>
                <a:pPr algn="ctr"/>
                <a:r>
                  <a:rPr lang="en-ZA" sz="1200" b="1" dirty="0" smtClean="0">
                    <a:solidFill>
                      <a:schemeClr val="accent6">
                        <a:lumMod val="50000"/>
                      </a:schemeClr>
                    </a:solidFill>
                    <a:latin typeface="Arial" panose="020B0604020202020204" pitchFamily="34" charset="0"/>
                    <a:cs typeface="Arial" panose="020B0604020202020204" pitchFamily="34" charset="0"/>
                  </a:rPr>
                  <a:t>98</a:t>
                </a:r>
              </a:p>
              <a:p>
                <a:pPr algn="ctr"/>
                <a:r>
                  <a:rPr lang="en-US" sz="1200" b="1" dirty="0" smtClean="0">
                    <a:solidFill>
                      <a:schemeClr val="accent6">
                        <a:lumMod val="50000"/>
                      </a:schemeClr>
                    </a:solidFill>
                    <a:latin typeface="Arial" panose="020B0604020202020204" pitchFamily="34" charset="0"/>
                    <a:cs typeface="Arial" panose="020B0604020202020204" pitchFamily="34" charset="0"/>
                  </a:rPr>
                  <a:t>(A/G)</a:t>
                </a:r>
                <a:endParaRPr lang="en-ZA" sz="1200" b="1" dirty="0">
                  <a:solidFill>
                    <a:schemeClr val="accent6">
                      <a:lumMod val="50000"/>
                    </a:schemeClr>
                  </a:solidFill>
                  <a:latin typeface="Arial" panose="020B0604020202020204" pitchFamily="34" charset="0"/>
                  <a:cs typeface="Arial" panose="020B0604020202020204" pitchFamily="34" charset="0"/>
                </a:endParaRPr>
              </a:p>
            </p:txBody>
          </p:sp>
          <p:grpSp>
            <p:nvGrpSpPr>
              <p:cNvPr id="60" name="Group 59"/>
              <p:cNvGrpSpPr/>
              <p:nvPr/>
            </p:nvGrpSpPr>
            <p:grpSpPr>
              <a:xfrm>
                <a:off x="1211989" y="4596649"/>
                <a:ext cx="1987727" cy="147896"/>
                <a:chOff x="785440" y="548680"/>
                <a:chExt cx="1913871" cy="144016"/>
              </a:xfrm>
            </p:grpSpPr>
            <p:cxnSp>
              <p:nvCxnSpPr>
                <p:cNvPr id="65" name="Straight Connector 64"/>
                <p:cNvCxnSpPr/>
                <p:nvPr/>
              </p:nvCxnSpPr>
              <p:spPr>
                <a:xfrm>
                  <a:off x="785440" y="620688"/>
                  <a:ext cx="191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53873" y="548680"/>
                  <a:ext cx="18288" cy="14401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2060"/>
                    </a:solidFill>
                  </a:endParaRPr>
                </a:p>
              </p:txBody>
            </p:sp>
            <p:sp>
              <p:nvSpPr>
                <p:cNvPr id="67" name="Rectangle 66"/>
                <p:cNvSpPr/>
                <p:nvPr/>
              </p:nvSpPr>
              <p:spPr>
                <a:xfrm>
                  <a:off x="1043608" y="548680"/>
                  <a:ext cx="18288" cy="14401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8" name="Rectangle 67"/>
                <p:cNvSpPr/>
                <p:nvPr/>
              </p:nvSpPr>
              <p:spPr>
                <a:xfrm>
                  <a:off x="2411760" y="548680"/>
                  <a:ext cx="18288" cy="14401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9" name="Rectangle 68"/>
                <p:cNvSpPr/>
                <p:nvPr/>
              </p:nvSpPr>
              <p:spPr>
                <a:xfrm>
                  <a:off x="2582065" y="548680"/>
                  <a:ext cx="18288" cy="14401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0" name="Chevron 69"/>
                <p:cNvSpPr/>
                <p:nvPr/>
              </p:nvSpPr>
              <p:spPr>
                <a:xfrm>
                  <a:off x="1187624"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1" name="Chevron 70"/>
                <p:cNvSpPr/>
                <p:nvPr/>
              </p:nvSpPr>
              <p:spPr>
                <a:xfrm>
                  <a:off x="161023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2" name="Chevron 71"/>
                <p:cNvSpPr/>
                <p:nvPr/>
              </p:nvSpPr>
              <p:spPr>
                <a:xfrm>
                  <a:off x="1754255"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73" name="Chevron 72"/>
                <p:cNvSpPr/>
                <p:nvPr/>
              </p:nvSpPr>
              <p:spPr>
                <a:xfrm>
                  <a:off x="197027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sp>
              <p:nvSpPr>
                <p:cNvPr id="74" name="Chevron 73"/>
                <p:cNvSpPr/>
                <p:nvPr/>
              </p:nvSpPr>
              <p:spPr>
                <a:xfrm>
                  <a:off x="2186303"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cxnSp>
            <p:nvCxnSpPr>
              <p:cNvPr id="61" name="Straight Connector 60"/>
              <p:cNvCxnSpPr>
                <a:stCxn id="66" idx="2"/>
              </p:cNvCxnSpPr>
              <p:nvPr/>
            </p:nvCxnSpPr>
            <p:spPr>
              <a:xfrm>
                <a:off x="1292561" y="4744545"/>
                <a:ext cx="56103" cy="21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76924" y="4744545"/>
                <a:ext cx="381275" cy="17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550541" y="4744545"/>
                <a:ext cx="363636" cy="158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086727" y="4742377"/>
                <a:ext cx="668" cy="118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nvSpPr>
          <p:spPr>
            <a:xfrm>
              <a:off x="2031615" y="1402664"/>
              <a:ext cx="516278" cy="783636"/>
            </a:xfrm>
            <a:prstGeom prst="rect">
              <a:avLst/>
            </a:prstGeom>
          </p:spPr>
          <p:txBody>
            <a:bodyPr wrap="none">
              <a:spAutoFit/>
            </a:bodyPr>
            <a:lstStyle/>
            <a:p>
              <a:r>
                <a:rPr lang="en-ZA" sz="1200" b="1" dirty="0" smtClean="0">
                  <a:latin typeface="arial" panose="020B0604020202020204" pitchFamily="34" charset="0"/>
                </a:rPr>
                <a:t>5’</a:t>
              </a:r>
              <a:endParaRPr lang="en-ZA" sz="1200" b="1" dirty="0"/>
            </a:p>
          </p:txBody>
        </p:sp>
        <p:sp>
          <p:nvSpPr>
            <p:cNvPr id="55" name="Rectangle 54"/>
            <p:cNvSpPr/>
            <p:nvPr/>
          </p:nvSpPr>
          <p:spPr>
            <a:xfrm>
              <a:off x="8842336" y="1417443"/>
              <a:ext cx="516278" cy="783636"/>
            </a:xfrm>
            <a:prstGeom prst="rect">
              <a:avLst/>
            </a:prstGeom>
          </p:spPr>
          <p:txBody>
            <a:bodyPr wrap="none">
              <a:spAutoFit/>
            </a:bodyPr>
            <a:lstStyle/>
            <a:p>
              <a:r>
                <a:rPr lang="en-ZA" sz="1200" b="1" dirty="0">
                  <a:latin typeface="arial" panose="020B0604020202020204" pitchFamily="34" charset="0"/>
                </a:rPr>
                <a:t>3</a:t>
              </a:r>
              <a:r>
                <a:rPr lang="en-ZA" sz="1200" b="1" dirty="0" smtClean="0">
                  <a:latin typeface="arial" panose="020B0604020202020204" pitchFamily="34" charset="0"/>
                </a:rPr>
                <a:t>’</a:t>
              </a:r>
              <a:endParaRPr lang="en-ZA" sz="1200" b="1" dirty="0"/>
            </a:p>
          </p:txBody>
        </p:sp>
      </p:grpSp>
    </p:spTree>
    <p:extLst>
      <p:ext uri="{BB962C8B-B14F-4D97-AF65-F5344CB8AC3E}">
        <p14:creationId xmlns:p14="http://schemas.microsoft.com/office/powerpoint/2010/main" val="1322225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883262" y="2888059"/>
            <a:ext cx="369870" cy="1463040"/>
          </a:xfrm>
          <a:prstGeom prst="rect">
            <a:avLst/>
          </a:prstGeom>
          <a:solidFill>
            <a:schemeClr val="accent4">
              <a:lumMod val="60000"/>
              <a:lumOff val="40000"/>
            </a:schemeClr>
          </a:solidFill>
        </p:spPr>
        <p:txBody>
          <a:bodyPr wrap="square" rtlCol="0">
            <a:spAutoFit/>
          </a:bodyPr>
          <a:lstStyle/>
          <a:p>
            <a:endParaRPr lang="en-ZA" dirty="0"/>
          </a:p>
        </p:txBody>
      </p:sp>
      <p:sp>
        <p:nvSpPr>
          <p:cNvPr id="33" name="TextBox 32"/>
          <p:cNvSpPr txBox="1"/>
          <p:nvPr/>
        </p:nvSpPr>
        <p:spPr>
          <a:xfrm>
            <a:off x="4587054" y="2887027"/>
            <a:ext cx="369870" cy="1463040"/>
          </a:xfrm>
          <a:prstGeom prst="rect">
            <a:avLst/>
          </a:prstGeom>
          <a:solidFill>
            <a:schemeClr val="accent5">
              <a:lumMod val="60000"/>
              <a:lumOff val="40000"/>
            </a:schemeClr>
          </a:solidFill>
        </p:spPr>
        <p:txBody>
          <a:bodyPr wrap="square" rtlCol="0">
            <a:spAutoFit/>
          </a:bodyPr>
          <a:lstStyle/>
          <a:p>
            <a:endParaRPr lang="en-ZA" dirty="0"/>
          </a:p>
        </p:txBody>
      </p:sp>
      <p:grpSp>
        <p:nvGrpSpPr>
          <p:cNvPr id="3" name="Group 2"/>
          <p:cNvGrpSpPr/>
          <p:nvPr/>
        </p:nvGrpSpPr>
        <p:grpSpPr>
          <a:xfrm>
            <a:off x="0" y="131522"/>
            <a:ext cx="12239132" cy="691532"/>
            <a:chOff x="0" y="131522"/>
            <a:chExt cx="12239132" cy="691532"/>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400" dirty="0" smtClean="0">
                  <a:solidFill>
                    <a:schemeClr val="tx1"/>
                  </a:solidFill>
                  <a:latin typeface="Arial Black" panose="020B0A04020102020204" pitchFamily="34" charset="0"/>
                </a:rPr>
                <a:t>Effect of </a:t>
              </a:r>
              <a:r>
                <a:rPr lang="en-US" sz="2400" dirty="0" smtClean="0">
                  <a:solidFill>
                    <a:srgbClr val="FF0000"/>
                  </a:solidFill>
                  <a:latin typeface="Arial Black" panose="020B0A04020102020204" pitchFamily="34" charset="0"/>
                </a:rPr>
                <a:t>combined</a:t>
              </a:r>
              <a:r>
                <a:rPr lang="en-US" sz="2400" dirty="0" smtClean="0">
                  <a:solidFill>
                    <a:srgbClr val="33CCFF"/>
                  </a:solidFill>
                  <a:latin typeface="Arial Black" panose="020B0A04020102020204" pitchFamily="34" charset="0"/>
                </a:rPr>
                <a:t> </a:t>
              </a:r>
              <a:r>
                <a:rPr lang="en-US" sz="2400" dirty="0" smtClean="0">
                  <a:solidFill>
                    <a:schemeClr val="tx1"/>
                  </a:solidFill>
                  <a:latin typeface="Arial Black" panose="020B0A04020102020204" pitchFamily="34" charset="0"/>
                </a:rPr>
                <a:t>variants on HIV-1 Control</a:t>
              </a:r>
              <a:r>
                <a:rPr lang="en-US" sz="3200" dirty="0" smtClean="0">
                  <a:solidFill>
                    <a:srgbClr val="C00000"/>
                  </a:solidFill>
                  <a:latin typeface="Arial Black" panose="020B0A04020102020204" pitchFamily="34" charset="0"/>
                </a:rPr>
                <a:t>	</a:t>
              </a:r>
              <a:endParaRPr lang="en-US" sz="32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4">
              <a:clrChange>
                <a:clrFrom>
                  <a:srgbClr val="F5F2F9"/>
                </a:clrFrom>
                <a:clrTo>
                  <a:srgbClr val="F5F2F9">
                    <a:alpha val="0"/>
                  </a:srgbClr>
                </a:clrTo>
              </a:clrChange>
            </a:blip>
            <a:stretch>
              <a:fillRect/>
            </a:stretch>
          </p:blipFill>
          <p:spPr>
            <a:xfrm>
              <a:off x="11547600" y="131522"/>
              <a:ext cx="691532" cy="691532"/>
            </a:xfrm>
            <a:prstGeom prst="rect">
              <a:avLst/>
            </a:prstGeom>
          </p:spPr>
        </p:pic>
      </p:grpSp>
      <p:cxnSp>
        <p:nvCxnSpPr>
          <p:cNvPr id="24" name="Elbow Connector 23"/>
          <p:cNvCxnSpPr/>
          <p:nvPr/>
        </p:nvCxnSpPr>
        <p:spPr>
          <a:xfrm flipV="1">
            <a:off x="2282225" y="5268772"/>
            <a:ext cx="1140431" cy="339048"/>
          </a:xfrm>
          <a:prstGeom prst="bentConnector3">
            <a:avLst>
              <a:gd name="adj1" fmla="val 10045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flipV="1">
            <a:off x="3303405" y="5268772"/>
            <a:ext cx="1140431" cy="339048"/>
          </a:xfrm>
          <a:prstGeom prst="bentConnector3">
            <a:avLst>
              <a:gd name="adj1" fmla="val 10045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rot="2415697">
            <a:off x="2568634" y="4271368"/>
            <a:ext cx="197270" cy="1452930"/>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28" name="Elbow Connector 27"/>
          <p:cNvCxnSpPr/>
          <p:nvPr/>
        </p:nvCxnSpPr>
        <p:spPr>
          <a:xfrm flipV="1">
            <a:off x="8012432" y="5227676"/>
            <a:ext cx="1140431" cy="339048"/>
          </a:xfrm>
          <a:prstGeom prst="bentConnector3">
            <a:avLst>
              <a:gd name="adj1" fmla="val 10045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flipV="1">
            <a:off x="9043886" y="5227676"/>
            <a:ext cx="1140431" cy="339048"/>
          </a:xfrm>
          <a:prstGeom prst="bentConnector3">
            <a:avLst>
              <a:gd name="adj1" fmla="val 10045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rot="2801295">
            <a:off x="8329195" y="4213791"/>
            <a:ext cx="269025" cy="1509581"/>
          </a:xfrm>
          <a:prstGeom prst="rect">
            <a:avLst/>
          </a:prstGeom>
          <a:no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aphicFrame>
        <p:nvGraphicFramePr>
          <p:cNvPr id="2" name="Object 1"/>
          <p:cNvGraphicFramePr>
            <a:graphicFrameLocks noChangeAspect="1"/>
          </p:cNvGraphicFramePr>
          <p:nvPr>
            <p:extLst>
              <p:ext uri="{D42A27DB-BD31-4B8C-83A1-F6EECF244321}">
                <p14:modId xmlns:p14="http://schemas.microsoft.com/office/powerpoint/2010/main" val="3925218587"/>
              </p:ext>
            </p:extLst>
          </p:nvPr>
        </p:nvGraphicFramePr>
        <p:xfrm>
          <a:off x="698378" y="1547643"/>
          <a:ext cx="4848274" cy="4176655"/>
        </p:xfrm>
        <a:graphic>
          <a:graphicData uri="http://schemas.openxmlformats.org/presentationml/2006/ole">
            <mc:AlternateContent xmlns:mc="http://schemas.openxmlformats.org/markup-compatibility/2006">
              <mc:Choice xmlns:v="urn:schemas-microsoft-com:vml" Requires="v">
                <p:oleObj spid="_x0000_s17444" name="Prism 5" r:id="rId5" imgW="3922560" imgH="3048120" progId="Prism5.Document">
                  <p:embed/>
                </p:oleObj>
              </mc:Choice>
              <mc:Fallback>
                <p:oleObj name="Prism 5" r:id="rId5" imgW="3922560" imgH="3048120" progId="Prism5.Document">
                  <p:embed/>
                  <p:pic>
                    <p:nvPicPr>
                      <p:cNvPr id="0" name=""/>
                      <p:cNvPicPr/>
                      <p:nvPr/>
                    </p:nvPicPr>
                    <p:blipFill>
                      <a:blip r:embed="rId6"/>
                      <a:stretch>
                        <a:fillRect/>
                      </a:stretch>
                    </p:blipFill>
                    <p:spPr>
                      <a:xfrm>
                        <a:off x="698378" y="1547643"/>
                        <a:ext cx="4848274" cy="417665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70592973"/>
              </p:ext>
            </p:extLst>
          </p:nvPr>
        </p:nvGraphicFramePr>
        <p:xfrm>
          <a:off x="6410065" y="1537428"/>
          <a:ext cx="4849261" cy="4182190"/>
        </p:xfrm>
        <a:graphic>
          <a:graphicData uri="http://schemas.openxmlformats.org/presentationml/2006/ole">
            <mc:AlternateContent xmlns:mc="http://schemas.openxmlformats.org/markup-compatibility/2006">
              <mc:Choice xmlns:v="urn:schemas-microsoft-com:vml" Requires="v">
                <p:oleObj spid="_x0000_s17445" name="Prism 5" r:id="rId7" imgW="3554280" imgH="3066120" progId="Prism5.Document">
                  <p:embed/>
                </p:oleObj>
              </mc:Choice>
              <mc:Fallback>
                <p:oleObj name="Prism 5" r:id="rId7" imgW="3554280" imgH="3066120" progId="Prism5.Document">
                  <p:embed/>
                  <p:pic>
                    <p:nvPicPr>
                      <p:cNvPr id="0" name=""/>
                      <p:cNvPicPr/>
                      <p:nvPr/>
                    </p:nvPicPr>
                    <p:blipFill>
                      <a:blip r:embed="rId8"/>
                      <a:stretch>
                        <a:fillRect/>
                      </a:stretch>
                    </p:blipFill>
                    <p:spPr>
                      <a:xfrm>
                        <a:off x="6410065" y="1537428"/>
                        <a:ext cx="4849261" cy="4182190"/>
                      </a:xfrm>
                      <a:prstGeom prst="rect">
                        <a:avLst/>
                      </a:prstGeom>
                    </p:spPr>
                  </p:pic>
                </p:oleObj>
              </mc:Fallback>
            </mc:AlternateContent>
          </a:graphicData>
        </a:graphic>
      </p:graphicFrame>
      <p:sp>
        <p:nvSpPr>
          <p:cNvPr id="18" name="TextBox 17"/>
          <p:cNvSpPr txBox="1"/>
          <p:nvPr/>
        </p:nvSpPr>
        <p:spPr>
          <a:xfrm>
            <a:off x="3863404" y="1029641"/>
            <a:ext cx="4541006" cy="492443"/>
          </a:xfrm>
          <a:prstGeom prst="rect">
            <a:avLst/>
          </a:prstGeom>
          <a:solidFill>
            <a:schemeClr val="accent2">
              <a:lumMod val="20000"/>
              <a:lumOff val="80000"/>
            </a:schemeClr>
          </a:solidFill>
          <a:ln>
            <a:noFill/>
          </a:ln>
        </p:spPr>
        <p:txBody>
          <a:bodyPr wrap="square" rtlCol="0">
            <a:spAutoFit/>
          </a:bodyPr>
          <a:lstStyle/>
          <a:p>
            <a:pPr algn="ctr"/>
            <a:r>
              <a:rPr lang="en-US" sz="2600" b="1" dirty="0" smtClean="0">
                <a:latin typeface="Arial Unicode MS" panose="020B0604020202020204" pitchFamily="34" charset="-128"/>
                <a:ea typeface="Arial Unicode MS" panose="020B0604020202020204" pitchFamily="34" charset="-128"/>
                <a:cs typeface="Arial Unicode MS" panose="020B0604020202020204" pitchFamily="34" charset="-128"/>
              </a:rPr>
              <a:t>HIV-1 infected </a:t>
            </a:r>
            <a:r>
              <a:rPr lang="en-US" sz="2600" b="1" dirty="0" err="1">
                <a:latin typeface="Arial Unicode MS" panose="020B0604020202020204" pitchFamily="34" charset="-128"/>
                <a:ea typeface="Arial Unicode MS" panose="020B0604020202020204" pitchFamily="34" charset="-128"/>
                <a:cs typeface="Arial Unicode MS" panose="020B0604020202020204" pitchFamily="34" charset="-128"/>
              </a:rPr>
              <a:t>p</a:t>
            </a:r>
            <a:r>
              <a:rPr lang="en-US" sz="2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rogressors</a:t>
            </a:r>
            <a:endParaRPr lang="en-ZA" sz="2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2094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6"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Summary	</a:t>
            </a:r>
            <a:endParaRPr lang="en-US" sz="3600" dirty="0">
              <a:solidFill>
                <a:srgbClr val="C00000"/>
              </a:solidFill>
              <a:latin typeface="Arial Black" panose="020B0A04020102020204" pitchFamily="34" charset="0"/>
            </a:endParaRPr>
          </a:p>
        </p:txBody>
      </p:sp>
      <p:grpSp>
        <p:nvGrpSpPr>
          <p:cNvPr id="5" name="Group 4"/>
          <p:cNvGrpSpPr/>
          <p:nvPr/>
        </p:nvGrpSpPr>
        <p:grpSpPr>
          <a:xfrm>
            <a:off x="665455" y="2248131"/>
            <a:ext cx="11290301" cy="1609200"/>
            <a:chOff x="2014988" y="1563887"/>
            <a:chExt cx="7571658" cy="1581497"/>
          </a:xfrm>
        </p:grpSpPr>
        <p:grpSp>
          <p:nvGrpSpPr>
            <p:cNvPr id="7" name="Group 6"/>
            <p:cNvGrpSpPr/>
            <p:nvPr/>
          </p:nvGrpSpPr>
          <p:grpSpPr>
            <a:xfrm>
              <a:off x="2014988" y="1584679"/>
              <a:ext cx="7571658" cy="1560705"/>
              <a:chOff x="1063511" y="4596649"/>
              <a:chExt cx="2351329" cy="625316"/>
            </a:xfrm>
          </p:grpSpPr>
          <p:sp>
            <p:nvSpPr>
              <p:cNvPr id="10" name="TextBox 9"/>
              <p:cNvSpPr txBox="1"/>
              <p:nvPr/>
            </p:nvSpPr>
            <p:spPr>
              <a:xfrm>
                <a:off x="1063511" y="4952904"/>
                <a:ext cx="537785" cy="269061"/>
              </a:xfrm>
              <a:prstGeom prst="rect">
                <a:avLst/>
              </a:prstGeom>
              <a:noFill/>
            </p:spPr>
            <p:txBody>
              <a:bodyPr wrap="square" rtlCol="0">
                <a:spAutoFit/>
              </a:bodyPr>
              <a:lstStyle/>
              <a:p>
                <a:pPr algn="ctr"/>
                <a:r>
                  <a:rPr lang="en-ZA" sz="1600" b="1" dirty="0">
                    <a:solidFill>
                      <a:srgbClr val="7030A0"/>
                    </a:solidFill>
                    <a:latin typeface="Arial" panose="020B0604020202020204" pitchFamily="34" charset="0"/>
                    <a:cs typeface="Arial" panose="020B0604020202020204" pitchFamily="34" charset="0"/>
                  </a:rPr>
                  <a:t>r</a:t>
                </a:r>
                <a:r>
                  <a:rPr lang="en-ZA" sz="1600" b="1" dirty="0" smtClean="0">
                    <a:solidFill>
                      <a:srgbClr val="7030A0"/>
                    </a:solidFill>
                    <a:latin typeface="Arial" panose="020B0604020202020204" pitchFamily="34" charset="0"/>
                    <a:cs typeface="Arial" panose="020B0604020202020204" pitchFamily="34" charset="0"/>
                  </a:rPr>
                  <a:t>s3217318</a:t>
                </a:r>
              </a:p>
              <a:p>
                <a:pPr algn="ctr"/>
                <a:r>
                  <a:rPr lang="en-US" sz="1600" b="1" dirty="0" smtClean="0">
                    <a:solidFill>
                      <a:srgbClr val="7030A0"/>
                    </a:solidFill>
                    <a:latin typeface="Arial" panose="020B0604020202020204" pitchFamily="34" charset="0"/>
                    <a:cs typeface="Arial" panose="020B0604020202020204" pitchFamily="34" charset="0"/>
                  </a:rPr>
                  <a:t>(19bp INDEL)</a:t>
                </a:r>
                <a:endParaRPr lang="en-ZA" sz="1600" b="1" dirty="0">
                  <a:solidFill>
                    <a:srgbClr val="7030A0"/>
                  </a:solidFill>
                  <a:latin typeface="Arial" panose="020B0604020202020204" pitchFamily="34" charset="0"/>
                  <a:cs typeface="Arial" panose="020B0604020202020204" pitchFamily="34" charset="0"/>
                </a:endParaRPr>
              </a:p>
            </p:txBody>
          </p:sp>
          <p:sp>
            <p:nvSpPr>
              <p:cNvPr id="11" name="TextBox 10"/>
              <p:cNvSpPr txBox="1"/>
              <p:nvPr/>
            </p:nvSpPr>
            <p:spPr>
              <a:xfrm>
                <a:off x="1662644" y="4946365"/>
                <a:ext cx="490807" cy="234298"/>
              </a:xfrm>
              <a:prstGeom prst="rect">
                <a:avLst/>
              </a:prstGeom>
              <a:noFill/>
            </p:spPr>
            <p:txBody>
              <a:bodyPr wrap="square" rtlCol="0">
                <a:spAutoFit/>
              </a:bodyPr>
              <a:lstStyle/>
              <a:p>
                <a:pPr algn="ctr"/>
                <a:r>
                  <a:rPr lang="en-ZA" sz="1600" b="1" dirty="0">
                    <a:solidFill>
                      <a:srgbClr val="0070C0"/>
                    </a:solidFill>
                    <a:latin typeface="Arial" panose="020B0604020202020204" pitchFamily="34" charset="0"/>
                    <a:cs typeface="Arial" panose="020B0604020202020204" pitchFamily="34" charset="0"/>
                  </a:rPr>
                  <a:t>r</a:t>
                </a:r>
                <a:r>
                  <a:rPr lang="en-ZA" sz="1600" b="1" dirty="0" smtClean="0">
                    <a:solidFill>
                      <a:srgbClr val="0070C0"/>
                    </a:solidFill>
                    <a:latin typeface="Arial" panose="020B0604020202020204" pitchFamily="34" charset="0"/>
                    <a:cs typeface="Arial" panose="020B0604020202020204" pitchFamily="34" charset="0"/>
                  </a:rPr>
                  <a:t>s12609479</a:t>
                </a:r>
              </a:p>
              <a:p>
                <a:pPr algn="ctr"/>
                <a:r>
                  <a:rPr lang="en-US" sz="1600" b="1" dirty="0" smtClean="0">
                    <a:solidFill>
                      <a:srgbClr val="0070C0"/>
                    </a:solidFill>
                    <a:latin typeface="Arial" panose="020B0604020202020204" pitchFamily="34" charset="0"/>
                    <a:cs typeface="Arial" panose="020B0604020202020204" pitchFamily="34" charset="0"/>
                  </a:rPr>
                  <a:t>(G/A)</a:t>
                </a:r>
                <a:endParaRPr lang="en-ZA" sz="1600" b="1" dirty="0">
                  <a:solidFill>
                    <a:srgbClr val="0070C0"/>
                  </a:solidFill>
                  <a:latin typeface="Arial" panose="020B0604020202020204" pitchFamily="34" charset="0"/>
                  <a:cs typeface="Arial" panose="020B0604020202020204" pitchFamily="34" charset="0"/>
                </a:endParaRPr>
              </a:p>
            </p:txBody>
          </p:sp>
          <p:sp>
            <p:nvSpPr>
              <p:cNvPr id="12" name="TextBox 11"/>
              <p:cNvSpPr txBox="1"/>
              <p:nvPr/>
            </p:nvSpPr>
            <p:spPr>
              <a:xfrm>
                <a:off x="2403972" y="4953806"/>
                <a:ext cx="438051" cy="234298"/>
              </a:xfrm>
              <a:prstGeom prst="rect">
                <a:avLst/>
              </a:prstGeom>
              <a:noFill/>
            </p:spPr>
            <p:txBody>
              <a:bodyPr wrap="square" rtlCol="0">
                <a:spAutoFit/>
              </a:bodyPr>
              <a:lstStyle/>
              <a:p>
                <a:pPr algn="ctr"/>
                <a:r>
                  <a:rPr lang="en-ZA" sz="1600" b="1" dirty="0" smtClean="0">
                    <a:solidFill>
                      <a:srgbClr val="008000"/>
                    </a:solidFill>
                    <a:latin typeface="Arial" panose="020B0604020202020204" pitchFamily="34" charset="0"/>
                    <a:cs typeface="Arial" panose="020B0604020202020204" pitchFamily="34" charset="0"/>
                  </a:rPr>
                  <a:t>rs10415893</a:t>
                </a:r>
              </a:p>
              <a:p>
                <a:pPr algn="ctr"/>
                <a:r>
                  <a:rPr lang="en-US" sz="1600" b="1" dirty="0" smtClean="0">
                    <a:solidFill>
                      <a:srgbClr val="008000"/>
                    </a:solidFill>
                    <a:latin typeface="Arial" panose="020B0604020202020204" pitchFamily="34" charset="0"/>
                    <a:cs typeface="Arial" panose="020B0604020202020204" pitchFamily="34" charset="0"/>
                  </a:rPr>
                  <a:t>(G/A)</a:t>
                </a:r>
                <a:endParaRPr lang="en-ZA" sz="1600" b="1" dirty="0">
                  <a:solidFill>
                    <a:srgbClr val="008000"/>
                  </a:solidFill>
                  <a:latin typeface="Arial" panose="020B0604020202020204" pitchFamily="34" charset="0"/>
                  <a:cs typeface="Arial" panose="020B0604020202020204" pitchFamily="34" charset="0"/>
                </a:endParaRPr>
              </a:p>
            </p:txBody>
          </p:sp>
          <p:sp>
            <p:nvSpPr>
              <p:cNvPr id="13" name="TextBox 12"/>
              <p:cNvSpPr txBox="1"/>
              <p:nvPr/>
            </p:nvSpPr>
            <p:spPr>
              <a:xfrm>
                <a:off x="2931000" y="4953955"/>
                <a:ext cx="483840" cy="234298"/>
              </a:xfrm>
              <a:prstGeom prst="rect">
                <a:avLst/>
              </a:prstGeom>
              <a:noFill/>
            </p:spPr>
            <p:txBody>
              <a:bodyPr wrap="square" rtlCol="0">
                <a:spAutoFit/>
              </a:bodyPr>
              <a:lstStyle/>
              <a:p>
                <a:pPr algn="ctr"/>
                <a:r>
                  <a:rPr lang="en-ZA" sz="1600" b="1" dirty="0">
                    <a:solidFill>
                      <a:schemeClr val="accent6">
                        <a:lumMod val="50000"/>
                      </a:schemeClr>
                    </a:solidFill>
                    <a:latin typeface="Arial" panose="020B0604020202020204" pitchFamily="34" charset="0"/>
                    <a:cs typeface="Arial" panose="020B0604020202020204" pitchFamily="34" charset="0"/>
                  </a:rPr>
                  <a:t>r</a:t>
                </a:r>
                <a:r>
                  <a:rPr lang="en-ZA" sz="1600" b="1" dirty="0" smtClean="0">
                    <a:solidFill>
                      <a:schemeClr val="accent6">
                        <a:lumMod val="50000"/>
                      </a:schemeClr>
                    </a:solidFill>
                    <a:latin typeface="Arial" panose="020B0604020202020204" pitchFamily="34" charset="0"/>
                    <a:cs typeface="Arial" panose="020B0604020202020204" pitchFamily="34" charset="0"/>
                  </a:rPr>
                  <a:t>s113189798</a:t>
                </a:r>
              </a:p>
              <a:p>
                <a:pPr algn="ctr"/>
                <a:r>
                  <a:rPr lang="en-US" sz="1600" b="1" dirty="0" smtClean="0">
                    <a:solidFill>
                      <a:schemeClr val="accent6">
                        <a:lumMod val="50000"/>
                      </a:schemeClr>
                    </a:solidFill>
                    <a:latin typeface="Arial" panose="020B0604020202020204" pitchFamily="34" charset="0"/>
                    <a:cs typeface="Arial" panose="020B0604020202020204" pitchFamily="34" charset="0"/>
                  </a:rPr>
                  <a:t>(A/G)</a:t>
                </a:r>
                <a:endParaRPr lang="en-ZA" sz="1600" b="1" dirty="0">
                  <a:solidFill>
                    <a:schemeClr val="accent6">
                      <a:lumMod val="50000"/>
                    </a:schemeClr>
                  </a:solidFill>
                  <a:latin typeface="Arial" panose="020B0604020202020204" pitchFamily="34" charset="0"/>
                  <a:cs typeface="Arial" panose="020B0604020202020204" pitchFamily="34" charset="0"/>
                </a:endParaRPr>
              </a:p>
            </p:txBody>
          </p:sp>
          <p:grpSp>
            <p:nvGrpSpPr>
              <p:cNvPr id="14" name="Group 13"/>
              <p:cNvGrpSpPr/>
              <p:nvPr/>
            </p:nvGrpSpPr>
            <p:grpSpPr>
              <a:xfrm>
                <a:off x="1211989" y="4596649"/>
                <a:ext cx="1987727" cy="147896"/>
                <a:chOff x="785440" y="548680"/>
                <a:chExt cx="1913871" cy="144016"/>
              </a:xfrm>
            </p:grpSpPr>
            <p:cxnSp>
              <p:nvCxnSpPr>
                <p:cNvPr id="19" name="Straight Connector 18"/>
                <p:cNvCxnSpPr/>
                <p:nvPr/>
              </p:nvCxnSpPr>
              <p:spPr>
                <a:xfrm>
                  <a:off x="785440" y="620688"/>
                  <a:ext cx="191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10576" y="548680"/>
                  <a:ext cx="18288" cy="14401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2060"/>
                    </a:solidFill>
                  </a:endParaRPr>
                </a:p>
              </p:txBody>
            </p:sp>
            <p:sp>
              <p:nvSpPr>
                <p:cNvPr id="21" name="Rectangle 20"/>
                <p:cNvSpPr/>
                <p:nvPr/>
              </p:nvSpPr>
              <p:spPr>
                <a:xfrm>
                  <a:off x="1043608" y="548680"/>
                  <a:ext cx="18288" cy="14401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p:nvSpPr>
              <p:spPr>
                <a:xfrm>
                  <a:off x="2411760" y="548680"/>
                  <a:ext cx="18288" cy="14401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a:off x="2643185" y="548680"/>
                  <a:ext cx="18288" cy="14401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Chevron 23"/>
                <p:cNvSpPr/>
                <p:nvPr/>
              </p:nvSpPr>
              <p:spPr>
                <a:xfrm>
                  <a:off x="1187624"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5" name="Chevron 24"/>
                <p:cNvSpPr/>
                <p:nvPr/>
              </p:nvSpPr>
              <p:spPr>
                <a:xfrm>
                  <a:off x="161023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6" name="Chevron 25"/>
                <p:cNvSpPr/>
                <p:nvPr/>
              </p:nvSpPr>
              <p:spPr>
                <a:xfrm>
                  <a:off x="1754255"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7" name="Chevron 26"/>
                <p:cNvSpPr/>
                <p:nvPr/>
              </p:nvSpPr>
              <p:spPr>
                <a:xfrm>
                  <a:off x="197027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8" name="Chevron 27"/>
                <p:cNvSpPr/>
                <p:nvPr/>
              </p:nvSpPr>
              <p:spPr>
                <a:xfrm>
                  <a:off x="2186303"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cxnSp>
            <p:nvCxnSpPr>
              <p:cNvPr id="15" name="Straight Connector 14"/>
              <p:cNvCxnSpPr>
                <a:stCxn id="20" idx="2"/>
              </p:cNvCxnSpPr>
              <p:nvPr/>
            </p:nvCxnSpPr>
            <p:spPr>
              <a:xfrm>
                <a:off x="1247596" y="4744545"/>
                <a:ext cx="56103" cy="21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76924" y="4744545"/>
                <a:ext cx="381275" cy="17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50541" y="4744545"/>
                <a:ext cx="363636" cy="158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150207" y="4742377"/>
                <a:ext cx="668" cy="118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2197695" y="1563887"/>
              <a:ext cx="377026" cy="369332"/>
            </a:xfrm>
            <a:prstGeom prst="rect">
              <a:avLst/>
            </a:prstGeom>
          </p:spPr>
          <p:txBody>
            <a:bodyPr wrap="none">
              <a:spAutoFit/>
            </a:bodyPr>
            <a:lstStyle/>
            <a:p>
              <a:r>
                <a:rPr lang="en-ZA" b="1" dirty="0" smtClean="0">
                  <a:latin typeface="arial" panose="020B0604020202020204" pitchFamily="34" charset="0"/>
                </a:rPr>
                <a:t>5’</a:t>
              </a:r>
              <a:endParaRPr lang="en-ZA" b="1" dirty="0"/>
            </a:p>
          </p:txBody>
        </p:sp>
        <p:sp>
          <p:nvSpPr>
            <p:cNvPr id="9" name="Rectangle 8"/>
            <p:cNvSpPr/>
            <p:nvPr/>
          </p:nvSpPr>
          <p:spPr>
            <a:xfrm>
              <a:off x="8842335" y="1579127"/>
              <a:ext cx="377026" cy="369332"/>
            </a:xfrm>
            <a:prstGeom prst="rect">
              <a:avLst/>
            </a:prstGeom>
          </p:spPr>
          <p:txBody>
            <a:bodyPr wrap="none">
              <a:spAutoFit/>
            </a:bodyPr>
            <a:lstStyle/>
            <a:p>
              <a:r>
                <a:rPr lang="en-ZA" b="1" dirty="0">
                  <a:latin typeface="arial" panose="020B0604020202020204" pitchFamily="34" charset="0"/>
                </a:rPr>
                <a:t>3</a:t>
              </a:r>
              <a:r>
                <a:rPr lang="en-ZA" b="1" dirty="0" smtClean="0">
                  <a:latin typeface="arial" panose="020B0604020202020204" pitchFamily="34" charset="0"/>
                </a:rPr>
                <a:t>’</a:t>
              </a:r>
              <a:endParaRPr lang="en-ZA" b="1" dirty="0"/>
            </a:p>
          </p:txBody>
        </p:sp>
      </p:grpSp>
      <p:sp>
        <p:nvSpPr>
          <p:cNvPr id="2" name="TextBox 1"/>
          <p:cNvSpPr txBox="1"/>
          <p:nvPr/>
        </p:nvSpPr>
        <p:spPr>
          <a:xfrm>
            <a:off x="858254" y="4770358"/>
            <a:ext cx="2084956" cy="923330"/>
          </a:xfrm>
          <a:prstGeom prst="rect">
            <a:avLst/>
          </a:prstGeom>
          <a:noFill/>
        </p:spPr>
        <p:txBody>
          <a:bodyPr wrap="square" rtlCol="0">
            <a:spAutoFit/>
          </a:bodyPr>
          <a:lstStyle/>
          <a:p>
            <a:pPr algn="ctr"/>
            <a:r>
              <a:rPr lang="el-GR" b="1" dirty="0" smtClean="0">
                <a:solidFill>
                  <a:srgbClr val="7030A0"/>
                </a:solidFill>
              </a:rPr>
              <a:t>Δ</a:t>
            </a:r>
            <a:r>
              <a:rPr lang="en-ZA" b="1" dirty="0" smtClean="0">
                <a:solidFill>
                  <a:srgbClr val="7030A0"/>
                </a:solidFill>
              </a:rPr>
              <a:t>19/i19 Faster CD4+T-cell decline in </a:t>
            </a:r>
            <a:r>
              <a:rPr lang="en-ZA" b="1" dirty="0" err="1" smtClean="0">
                <a:solidFill>
                  <a:srgbClr val="7030A0"/>
                </a:solidFill>
              </a:rPr>
              <a:t>Progressors</a:t>
            </a:r>
            <a:r>
              <a:rPr lang="en-ZA" b="1" dirty="0" smtClean="0">
                <a:solidFill>
                  <a:srgbClr val="7030A0"/>
                </a:solidFill>
              </a:rPr>
              <a:t> </a:t>
            </a:r>
            <a:endParaRPr lang="en-ZA" b="1" dirty="0">
              <a:solidFill>
                <a:srgbClr val="7030A0"/>
              </a:solidFill>
            </a:endParaRPr>
          </a:p>
        </p:txBody>
      </p:sp>
      <p:sp>
        <p:nvSpPr>
          <p:cNvPr id="29" name="TextBox 28"/>
          <p:cNvSpPr txBox="1"/>
          <p:nvPr/>
        </p:nvSpPr>
        <p:spPr>
          <a:xfrm>
            <a:off x="3627235" y="4069517"/>
            <a:ext cx="2417965" cy="646331"/>
          </a:xfrm>
          <a:prstGeom prst="rect">
            <a:avLst/>
          </a:prstGeom>
          <a:noFill/>
        </p:spPr>
        <p:txBody>
          <a:bodyPr wrap="square" rtlCol="0">
            <a:spAutoFit/>
          </a:bodyPr>
          <a:lstStyle/>
          <a:p>
            <a:pPr algn="ctr"/>
            <a:r>
              <a:rPr lang="en-ZA" b="1" dirty="0" smtClean="0">
                <a:solidFill>
                  <a:srgbClr val="0070C0"/>
                </a:solidFill>
              </a:rPr>
              <a:t> G/A underrepresented in ECs</a:t>
            </a:r>
            <a:endParaRPr lang="en-ZA" b="1" dirty="0">
              <a:solidFill>
                <a:srgbClr val="0070C0"/>
              </a:solidFill>
            </a:endParaRPr>
          </a:p>
        </p:txBody>
      </p:sp>
      <p:sp>
        <p:nvSpPr>
          <p:cNvPr id="31" name="TextBox 30"/>
          <p:cNvSpPr txBox="1"/>
          <p:nvPr/>
        </p:nvSpPr>
        <p:spPr>
          <a:xfrm>
            <a:off x="9579998" y="4087527"/>
            <a:ext cx="2417965" cy="369332"/>
          </a:xfrm>
          <a:prstGeom prst="rect">
            <a:avLst/>
          </a:prstGeom>
          <a:noFill/>
        </p:spPr>
        <p:txBody>
          <a:bodyPr wrap="square" rtlCol="0">
            <a:spAutoFit/>
          </a:bodyPr>
          <a:lstStyle/>
          <a:p>
            <a:pPr algn="ctr"/>
            <a:r>
              <a:rPr lang="en-ZA" b="1" dirty="0" smtClean="0">
                <a:solidFill>
                  <a:schemeClr val="accent6">
                    <a:lumMod val="50000"/>
                  </a:schemeClr>
                </a:solidFill>
              </a:rPr>
              <a:t>A/G enriched in ECs</a:t>
            </a:r>
            <a:endParaRPr lang="en-ZA" b="1" dirty="0">
              <a:solidFill>
                <a:schemeClr val="accent6">
                  <a:lumMod val="50000"/>
                </a:schemeClr>
              </a:solidFill>
            </a:endParaRPr>
          </a:p>
        </p:txBody>
      </p:sp>
      <p:cxnSp>
        <p:nvCxnSpPr>
          <p:cNvPr id="34" name="Straight Arrow Connector 33"/>
          <p:cNvCxnSpPr/>
          <p:nvPr/>
        </p:nvCxnSpPr>
        <p:spPr>
          <a:xfrm>
            <a:off x="5143500" y="4715848"/>
            <a:ext cx="1774330" cy="427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9343332" y="4702274"/>
            <a:ext cx="1363866" cy="421358"/>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17830" y="4783058"/>
            <a:ext cx="2493689" cy="923330"/>
          </a:xfrm>
          <a:prstGeom prst="rect">
            <a:avLst/>
          </a:prstGeom>
          <a:noFill/>
        </p:spPr>
        <p:txBody>
          <a:bodyPr wrap="square" rtlCol="0">
            <a:spAutoFit/>
          </a:bodyPr>
          <a:lstStyle/>
          <a:p>
            <a:pPr algn="ctr"/>
            <a:r>
              <a:rPr lang="en-ZA" b="1" dirty="0" smtClean="0">
                <a:solidFill>
                  <a:srgbClr val="0070C0"/>
                </a:solidFill>
              </a:rPr>
              <a:t>G/G</a:t>
            </a:r>
            <a:r>
              <a:rPr lang="en-ZA" b="1" dirty="0" smtClean="0">
                <a:solidFill>
                  <a:srgbClr val="7030A0"/>
                </a:solidFill>
              </a:rPr>
              <a:t> </a:t>
            </a:r>
            <a:r>
              <a:rPr lang="en-ZA" b="1" dirty="0" smtClean="0"/>
              <a:t>+</a:t>
            </a:r>
            <a:r>
              <a:rPr lang="en-ZA" b="1" dirty="0" smtClean="0">
                <a:solidFill>
                  <a:srgbClr val="7030A0"/>
                </a:solidFill>
              </a:rPr>
              <a:t> </a:t>
            </a:r>
            <a:r>
              <a:rPr lang="en-ZA" b="1" dirty="0" smtClean="0">
                <a:solidFill>
                  <a:schemeClr val="accent6">
                    <a:lumMod val="75000"/>
                  </a:schemeClr>
                </a:solidFill>
              </a:rPr>
              <a:t>A/G </a:t>
            </a:r>
          </a:p>
          <a:p>
            <a:pPr algn="ctr"/>
            <a:r>
              <a:rPr lang="en-ZA" b="1" dirty="0" smtClean="0"/>
              <a:t>higher CD4+T-cell count in </a:t>
            </a:r>
            <a:r>
              <a:rPr lang="en-ZA" b="1" dirty="0" err="1" smtClean="0"/>
              <a:t>Progressors</a:t>
            </a:r>
            <a:r>
              <a:rPr lang="en-ZA" b="1" dirty="0" smtClean="0"/>
              <a:t> </a:t>
            </a:r>
            <a:endParaRPr lang="en-ZA" b="1" dirty="0"/>
          </a:p>
        </p:txBody>
      </p:sp>
      <p:sp>
        <p:nvSpPr>
          <p:cNvPr id="3" name="TextBox 2"/>
          <p:cNvSpPr txBox="1"/>
          <p:nvPr/>
        </p:nvSpPr>
        <p:spPr>
          <a:xfrm>
            <a:off x="735984" y="1368143"/>
            <a:ext cx="1484772" cy="738664"/>
          </a:xfrm>
          <a:prstGeom prst="rect">
            <a:avLst/>
          </a:prstGeom>
          <a:noFill/>
        </p:spPr>
        <p:txBody>
          <a:bodyPr wrap="square" rtlCol="0">
            <a:spAutoFit/>
          </a:bodyPr>
          <a:lstStyle/>
          <a:p>
            <a:pPr algn="ctr"/>
            <a:r>
              <a:rPr lang="en-US" sz="1400" b="1" u="sng" dirty="0" smtClean="0">
                <a:solidFill>
                  <a:srgbClr val="7030A0"/>
                </a:solidFill>
                <a:latin typeface="Arial" panose="020B0604020202020204" pitchFamily="34" charset="0"/>
                <a:cs typeface="Arial" panose="020B0604020202020204" pitchFamily="34" charset="0"/>
              </a:rPr>
              <a:t>19 insertion</a:t>
            </a:r>
          </a:p>
          <a:p>
            <a:pPr algn="ctr"/>
            <a:r>
              <a:rPr lang="en-US" sz="1400" b="1" dirty="0" smtClean="0">
                <a:solidFill>
                  <a:srgbClr val="7030A0"/>
                </a:solidFill>
                <a:latin typeface="Arial" panose="020B0604020202020204" pitchFamily="34" charset="0"/>
                <a:cs typeface="Arial" panose="020B0604020202020204" pitchFamily="34" charset="0"/>
              </a:rPr>
              <a:t>Repress expression</a:t>
            </a:r>
            <a:endParaRPr lang="en-ZA" sz="1400" b="1" dirty="0">
              <a:solidFill>
                <a:srgbClr val="7030A0"/>
              </a:solidFill>
              <a:latin typeface="Arial" panose="020B0604020202020204" pitchFamily="34" charset="0"/>
              <a:cs typeface="Arial" panose="020B0604020202020204" pitchFamily="34" charset="0"/>
            </a:endParaRPr>
          </a:p>
        </p:txBody>
      </p:sp>
      <p:sp>
        <p:nvSpPr>
          <p:cNvPr id="36" name="TextBox 35"/>
          <p:cNvSpPr txBox="1"/>
          <p:nvPr/>
        </p:nvSpPr>
        <p:spPr>
          <a:xfrm>
            <a:off x="2132491" y="1362508"/>
            <a:ext cx="1484772" cy="738664"/>
          </a:xfrm>
          <a:prstGeom prst="rect">
            <a:avLst/>
          </a:prstGeom>
          <a:noFill/>
        </p:spPr>
        <p:txBody>
          <a:bodyPr wrap="square" rtlCol="0">
            <a:spAutoFit/>
          </a:bodyPr>
          <a:lstStyle/>
          <a:p>
            <a:pPr algn="ctr"/>
            <a:r>
              <a:rPr lang="en-US" sz="1400" b="1" u="sng" dirty="0" smtClean="0">
                <a:solidFill>
                  <a:srgbClr val="0070C0"/>
                </a:solidFill>
                <a:latin typeface="Arial" panose="020B0604020202020204" pitchFamily="34" charset="0"/>
                <a:cs typeface="Arial" panose="020B0604020202020204" pitchFamily="34" charset="0"/>
              </a:rPr>
              <a:t>A allele</a:t>
            </a:r>
          </a:p>
          <a:p>
            <a:pPr algn="ctr"/>
            <a:r>
              <a:rPr lang="en-US" sz="1400" b="1" dirty="0" smtClean="0">
                <a:solidFill>
                  <a:srgbClr val="0070C0"/>
                </a:solidFill>
                <a:latin typeface="Arial" panose="020B0604020202020204" pitchFamily="34" charset="0"/>
                <a:cs typeface="Arial" panose="020B0604020202020204" pitchFamily="34" charset="0"/>
              </a:rPr>
              <a:t>Enhance expression</a:t>
            </a:r>
            <a:endParaRPr lang="en-ZA" sz="1400" b="1"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9988573" y="1362508"/>
            <a:ext cx="1484772" cy="954107"/>
          </a:xfrm>
          <a:prstGeom prst="rect">
            <a:avLst/>
          </a:prstGeom>
          <a:noFill/>
        </p:spPr>
        <p:txBody>
          <a:bodyPr wrap="square" rtlCol="0">
            <a:spAutoFit/>
          </a:bodyPr>
          <a:lstStyle/>
          <a:p>
            <a:pPr algn="ctr"/>
            <a:r>
              <a:rPr lang="en-US" sz="1400" b="1" u="sng" dirty="0">
                <a:solidFill>
                  <a:schemeClr val="accent6">
                    <a:lumMod val="50000"/>
                  </a:schemeClr>
                </a:solidFill>
                <a:latin typeface="Arial" panose="020B0604020202020204" pitchFamily="34" charset="0"/>
                <a:cs typeface="Arial" panose="020B0604020202020204" pitchFamily="34" charset="0"/>
              </a:rPr>
              <a:t>G</a:t>
            </a:r>
            <a:r>
              <a:rPr lang="en-US" sz="1400" b="1" u="sng" dirty="0" smtClean="0">
                <a:solidFill>
                  <a:schemeClr val="accent6">
                    <a:lumMod val="50000"/>
                  </a:schemeClr>
                </a:solidFill>
                <a:latin typeface="Arial" panose="020B0604020202020204" pitchFamily="34" charset="0"/>
                <a:cs typeface="Arial" panose="020B0604020202020204" pitchFamily="34" charset="0"/>
              </a:rPr>
              <a:t> allele</a:t>
            </a: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Modify Regulatory motif</a:t>
            </a:r>
            <a:endParaRPr lang="en-ZA" sz="1400" b="1" dirty="0">
              <a:solidFill>
                <a:schemeClr val="accent6">
                  <a:lumMod val="50000"/>
                </a:schemeClr>
              </a:solidFill>
              <a:latin typeface="Arial" panose="020B0604020202020204" pitchFamily="34" charset="0"/>
              <a:cs typeface="Arial" panose="020B0604020202020204" pitchFamily="34" charset="0"/>
            </a:endParaRPr>
          </a:p>
        </p:txBody>
      </p:sp>
      <p:sp>
        <p:nvSpPr>
          <p:cNvPr id="6" name="TextBox 5"/>
          <p:cNvSpPr txBox="1"/>
          <p:nvPr/>
        </p:nvSpPr>
        <p:spPr>
          <a:xfrm rot="16200000">
            <a:off x="-364539" y="1328445"/>
            <a:ext cx="1402324" cy="523220"/>
          </a:xfrm>
          <a:prstGeom prst="rect">
            <a:avLst/>
          </a:prstGeom>
          <a:solidFill>
            <a:schemeClr val="bg1">
              <a:lumMod val="75000"/>
            </a:schemeClr>
          </a:solidFill>
        </p:spPr>
        <p:txBody>
          <a:bodyPr wrap="square" rtlCol="0">
            <a:spAutoFit/>
          </a:bodyPr>
          <a:lstStyle/>
          <a:p>
            <a:pPr algn="ctr"/>
            <a:r>
              <a:rPr lang="en-US" sz="1400" b="1" dirty="0" smtClean="0"/>
              <a:t>Proposed Effect </a:t>
            </a:r>
          </a:p>
          <a:p>
            <a:pPr algn="ctr"/>
            <a:r>
              <a:rPr lang="en-US" sz="1400" b="1" dirty="0" smtClean="0"/>
              <a:t>of minor allele</a:t>
            </a:r>
            <a:endParaRPr lang="en-ZA" sz="1400" b="1" dirty="0"/>
          </a:p>
        </p:txBody>
      </p:sp>
      <p:sp>
        <p:nvSpPr>
          <p:cNvPr id="39" name="TextBox 38"/>
          <p:cNvSpPr txBox="1"/>
          <p:nvPr/>
        </p:nvSpPr>
        <p:spPr>
          <a:xfrm rot="16200000">
            <a:off x="-575039" y="4694149"/>
            <a:ext cx="1772485" cy="523220"/>
          </a:xfrm>
          <a:prstGeom prst="rect">
            <a:avLst/>
          </a:prstGeom>
          <a:solidFill>
            <a:schemeClr val="bg1">
              <a:lumMod val="75000"/>
            </a:schemeClr>
          </a:solidFill>
        </p:spPr>
        <p:txBody>
          <a:bodyPr wrap="square" rtlCol="0">
            <a:spAutoFit/>
          </a:bodyPr>
          <a:lstStyle/>
          <a:p>
            <a:pPr algn="ctr"/>
            <a:r>
              <a:rPr lang="en-US" sz="1400" b="1" dirty="0" smtClean="0"/>
              <a:t>Our Findings with natural HIV-1 Control </a:t>
            </a:r>
            <a:endParaRPr lang="en-ZA" sz="1400" b="1" dirty="0"/>
          </a:p>
        </p:txBody>
      </p:sp>
      <p:sp>
        <p:nvSpPr>
          <p:cNvPr id="40" name="TextBox 39"/>
          <p:cNvSpPr txBox="1"/>
          <p:nvPr/>
        </p:nvSpPr>
        <p:spPr>
          <a:xfrm>
            <a:off x="8787480" y="1369259"/>
            <a:ext cx="1484772" cy="738664"/>
          </a:xfrm>
          <a:prstGeom prst="rect">
            <a:avLst/>
          </a:prstGeom>
          <a:noFill/>
        </p:spPr>
        <p:txBody>
          <a:bodyPr wrap="square" rtlCol="0">
            <a:spAutoFit/>
          </a:bodyPr>
          <a:lstStyle/>
          <a:p>
            <a:pPr algn="ctr"/>
            <a:r>
              <a:rPr lang="en-US" sz="1400" b="1" u="sng" dirty="0" smtClean="0">
                <a:solidFill>
                  <a:srgbClr val="008000"/>
                </a:solidFill>
                <a:latin typeface="Arial" panose="020B0604020202020204" pitchFamily="34" charset="0"/>
                <a:cs typeface="Arial" panose="020B0604020202020204" pitchFamily="34" charset="0"/>
              </a:rPr>
              <a:t>A allele</a:t>
            </a:r>
          </a:p>
          <a:p>
            <a:pPr algn="ctr"/>
            <a:r>
              <a:rPr lang="en-US" sz="1400" b="1" dirty="0" smtClean="0">
                <a:solidFill>
                  <a:srgbClr val="008000"/>
                </a:solidFill>
                <a:latin typeface="Arial" panose="020B0604020202020204" pitchFamily="34" charset="0"/>
                <a:cs typeface="Arial" panose="020B0604020202020204" pitchFamily="34" charset="0"/>
              </a:rPr>
              <a:t>Repress expression</a:t>
            </a:r>
            <a:endParaRPr lang="en-ZA" sz="1400" b="1" dirty="0">
              <a:solidFill>
                <a:srgbClr val="008000"/>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Tree>
    <p:extLst>
      <p:ext uri="{BB962C8B-B14F-4D97-AF65-F5344CB8AC3E}">
        <p14:creationId xmlns:p14="http://schemas.microsoft.com/office/powerpoint/2010/main" val="33091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1" grpId="0"/>
      <p:bldP spid="37" grpId="0"/>
      <p:bldP spid="3" grpId="0"/>
      <p:bldP spid="36" grpId="0"/>
      <p:bldP spid="38"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31522"/>
            <a:ext cx="12239132" cy="691532"/>
            <a:chOff x="0" y="131522"/>
            <a:chExt cx="12239132" cy="691532"/>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Limitations	</a:t>
              </a:r>
              <a:endParaRPr lang="en-US" sz="36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grpSp>
      <p:sp>
        <p:nvSpPr>
          <p:cNvPr id="2" name="Rectangle 1"/>
          <p:cNvSpPr/>
          <p:nvPr/>
        </p:nvSpPr>
        <p:spPr>
          <a:xfrm>
            <a:off x="452718" y="1225479"/>
            <a:ext cx="11739282" cy="3970318"/>
          </a:xfrm>
          <a:prstGeom prst="rect">
            <a:avLst/>
          </a:prstGeom>
        </p:spPr>
        <p:txBody>
          <a:bodyPr wrap="square">
            <a:spAutoFit/>
          </a:bodyPr>
          <a:lstStyle/>
          <a:p>
            <a:pPr marL="342900" indent="-342900">
              <a:buFont typeface="Wingdings" panose="05000000000000000000" pitchFamily="2" charset="2"/>
              <a:buChar char="q"/>
            </a:pPr>
            <a:endParaRPr lang="en-US"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endParaRPr>
          </a:p>
          <a:p>
            <a:pPr marL="342900" indent="-342900">
              <a:buFont typeface="Wingdings" panose="05000000000000000000" pitchFamily="2" charset="2"/>
              <a:buChar char="q"/>
            </a:pPr>
            <a:r>
              <a:rPr lang="en-US"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Only investigated polymorphisms previously shown to be associated with HIV-1 disease in adults</a:t>
            </a:r>
          </a:p>
          <a:p>
            <a:r>
              <a:rPr lang="en-US"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p>
          <a:p>
            <a:endPar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endParaRPr>
          </a:p>
          <a:p>
            <a:pPr marL="342900" indent="-342900">
              <a:buFont typeface="Wingdings" panose="05000000000000000000" pitchFamily="2" charset="2"/>
              <a:buChar char="q"/>
            </a:pPr>
            <a:r>
              <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Small sample size </a:t>
            </a:r>
          </a:p>
          <a:p>
            <a:endPar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endParaRPr>
          </a:p>
          <a:p>
            <a:endPar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endParaRPr>
          </a:p>
          <a:p>
            <a:pPr marL="285750" indent="-285750">
              <a:buFont typeface="Wingdings" panose="05000000000000000000" pitchFamily="2" charset="2"/>
              <a:buChar char="q"/>
            </a:pPr>
            <a:r>
              <a:rPr lang="en-US" b="1" dirty="0" smtClean="0">
                <a:solidFill>
                  <a:srgbClr val="002060"/>
                </a:solidFill>
                <a:latin typeface="Arial" panose="020B0604020202020204" pitchFamily="34" charset="0"/>
                <a:cs typeface="Arial" panose="020B0604020202020204" pitchFamily="34" charset="0"/>
              </a:rPr>
              <a:t>Did not adjust for multiple comparisons</a:t>
            </a:r>
            <a:endParaRPr lang="en-US" b="1" kern="100" dirty="0">
              <a:solidFill>
                <a:srgbClr val="002060"/>
              </a:solidFill>
              <a:latin typeface="Arial" panose="020B0604020202020204" pitchFamily="34" charset="0"/>
              <a:ea typeface="SimSun" panose="02010600030101010101" pitchFamily="2" charset="-122"/>
              <a:cs typeface="Arial" panose="020B0604020202020204" pitchFamily="34" charset="0"/>
            </a:endParaRPr>
          </a:p>
          <a:p>
            <a:endParaRPr lang="en-US" kern="100" dirty="0" smtClean="0">
              <a:latin typeface="Arial" panose="020B0604020202020204" pitchFamily="34" charset="0"/>
              <a:ea typeface="SimSun" panose="02010600030101010101" pitchFamily="2" charset="-122"/>
              <a:cs typeface="Arial" panose="020B0604020202020204" pitchFamily="34" charset="0"/>
            </a:endParaRPr>
          </a:p>
          <a:p>
            <a:pPr marL="742950" lvl="1" indent="-285750">
              <a:buFont typeface="Arial" panose="020B0604020202020204" pitchFamily="34" charset="0"/>
              <a:buChar char="•"/>
            </a:pPr>
            <a:r>
              <a:rPr lang="en-ZA" kern="100" dirty="0" smtClean="0">
                <a:latin typeface="Arial" panose="020B0604020202020204" pitchFamily="34" charset="0"/>
                <a:ea typeface="SimSun" panose="02010600030101010101" pitchFamily="2" charset="-122"/>
                <a:cs typeface="Arial" panose="020B0604020202020204" pitchFamily="34" charset="0"/>
              </a:rPr>
              <a:t>Extreme Clinical Phenotypes </a:t>
            </a:r>
          </a:p>
          <a:p>
            <a:pPr marL="742950" lvl="1" indent="-285750">
              <a:buFont typeface="Arial" panose="020B0604020202020204" pitchFamily="34" charset="0"/>
              <a:buChar char="•"/>
            </a:pPr>
            <a:r>
              <a:rPr lang="en-ZA" kern="100" dirty="0">
                <a:latin typeface="Arial" panose="020B0604020202020204" pitchFamily="34" charset="0"/>
                <a:ea typeface="SimSun" panose="02010600030101010101" pitchFamily="2" charset="-122"/>
                <a:cs typeface="Arial" panose="020B0604020202020204" pitchFamily="34" charset="0"/>
              </a:rPr>
              <a:t>Validation in larger cohort required </a:t>
            </a:r>
            <a:endParaRPr lang="en-ZA" sz="1600" kern="100" dirty="0">
              <a:latin typeface="Arial" panose="020B0604020202020204" pitchFamily="34" charset="0"/>
              <a:ea typeface="SimSun" panose="02010600030101010101" pitchFamily="2" charset="-122"/>
              <a:cs typeface="Arial" panose="020B0604020202020204" pitchFamily="34" charset="0"/>
            </a:endParaRPr>
          </a:p>
          <a:p>
            <a:pPr marL="742950" lvl="1" indent="-285750">
              <a:buFont typeface="Arial" panose="020B0604020202020204" pitchFamily="34" charset="0"/>
              <a:buChar char="•"/>
            </a:pPr>
            <a:endParaRPr lang="en-US"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kern="100" dirty="0" smtClean="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585244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31522"/>
            <a:ext cx="12239132" cy="691532"/>
            <a:chOff x="0" y="131522"/>
            <a:chExt cx="12239132" cy="691532"/>
          </a:xfrm>
        </p:grpSpPr>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Conclusion	</a:t>
              </a:r>
              <a:endParaRPr lang="en-US" sz="36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grpSp>
      <p:sp>
        <p:nvSpPr>
          <p:cNvPr id="2" name="Rectangle 1"/>
          <p:cNvSpPr/>
          <p:nvPr/>
        </p:nvSpPr>
        <p:spPr>
          <a:xfrm>
            <a:off x="452718" y="966171"/>
            <a:ext cx="11739282" cy="4524315"/>
          </a:xfrm>
          <a:prstGeom prst="rect">
            <a:avLst/>
          </a:prstGeom>
        </p:spPr>
        <p:txBody>
          <a:bodyPr wrap="square">
            <a:spAutoFit/>
          </a:bodyPr>
          <a:lstStyle/>
          <a:p>
            <a:pPr marL="342900" indent="-342900">
              <a:buFont typeface="Wingdings" panose="05000000000000000000" pitchFamily="2" charset="2"/>
              <a:buChar char="q"/>
            </a:pPr>
            <a:r>
              <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Determined </a:t>
            </a:r>
            <a:r>
              <a:rPr lang="en-ZA" b="1" kern="100" dirty="0">
                <a:solidFill>
                  <a:srgbClr val="002060"/>
                </a:solidFill>
                <a:latin typeface="Arial" panose="020B0604020202020204" pitchFamily="34" charset="0"/>
                <a:ea typeface="SimSun" panose="02010600030101010101" pitchFamily="2" charset="-122"/>
                <a:cs typeface="Arial" panose="020B0604020202020204" pitchFamily="34" charset="0"/>
              </a:rPr>
              <a:t>the frequency of </a:t>
            </a:r>
            <a:r>
              <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FOUR </a:t>
            </a:r>
            <a:r>
              <a:rPr lang="en-ZA" b="1" i="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bst-2</a:t>
            </a:r>
            <a:r>
              <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ZA" b="1" kern="100" dirty="0">
                <a:solidFill>
                  <a:srgbClr val="002060"/>
                </a:solidFill>
                <a:latin typeface="Arial" panose="020B0604020202020204" pitchFamily="34" charset="0"/>
                <a:ea typeface="SimSun" panose="02010600030101010101" pitchFamily="2" charset="-122"/>
                <a:cs typeface="Arial" panose="020B0604020202020204" pitchFamily="34" charset="0"/>
              </a:rPr>
              <a:t>polymorphisms in the black South African </a:t>
            </a:r>
            <a:r>
              <a:rPr lang="en-ZA" b="1" kern="100" dirty="0" smtClean="0">
                <a:solidFill>
                  <a:srgbClr val="002060"/>
                </a:solidFill>
                <a:latin typeface="Arial" panose="020B0604020202020204" pitchFamily="34" charset="0"/>
                <a:ea typeface="SimSun" panose="02010600030101010101" pitchFamily="2" charset="-122"/>
                <a:cs typeface="Arial" panose="020B0604020202020204" pitchFamily="34" charset="0"/>
              </a:rPr>
              <a:t>population</a:t>
            </a:r>
          </a:p>
          <a:p>
            <a:pPr marL="800100" lvl="1" indent="-342900">
              <a:buFont typeface="Arial" panose="020B0604020202020204" pitchFamily="34" charset="0"/>
              <a:buChar char="•"/>
            </a:pPr>
            <a:r>
              <a:rPr lang="en-ZA" kern="100" dirty="0" smtClean="0">
                <a:latin typeface="Arial" panose="020B0604020202020204" pitchFamily="34" charset="0"/>
                <a:ea typeface="SimSun" panose="02010600030101010101" pitchFamily="2" charset="-122"/>
                <a:cs typeface="Arial" panose="020B0604020202020204" pitchFamily="34" charset="0"/>
              </a:rPr>
              <a:t> </a:t>
            </a:r>
            <a:r>
              <a:rPr lang="en-ZA" sz="1600" kern="100" dirty="0" smtClean="0">
                <a:latin typeface="Arial" panose="020B0604020202020204" pitchFamily="34" charset="0"/>
                <a:ea typeface="SimSun" panose="02010600030101010101" pitchFamily="2" charset="-122"/>
                <a:cs typeface="Arial" panose="020B0604020202020204" pitchFamily="34" charset="0"/>
              </a:rPr>
              <a:t>rs3217318</a:t>
            </a:r>
            <a:r>
              <a:rPr lang="en-ZA" sz="1600" kern="100" dirty="0">
                <a:latin typeface="Arial" panose="020B0604020202020204" pitchFamily="34" charset="0"/>
                <a:ea typeface="SimSun" panose="02010600030101010101" pitchFamily="2" charset="-122"/>
                <a:cs typeface="Arial" panose="020B0604020202020204" pitchFamily="34" charset="0"/>
              </a:rPr>
              <a:t>, rs10415893 and </a:t>
            </a:r>
            <a:r>
              <a:rPr lang="en-ZA" sz="1600" kern="100" dirty="0" smtClean="0">
                <a:latin typeface="Arial" panose="020B0604020202020204" pitchFamily="34" charset="0"/>
                <a:ea typeface="SimSun" panose="02010600030101010101" pitchFamily="2" charset="-122"/>
                <a:cs typeface="Arial" panose="020B0604020202020204" pitchFamily="34" charset="0"/>
              </a:rPr>
              <a:t>rs113189798 had </a:t>
            </a:r>
            <a:r>
              <a:rPr lang="en-ZA" sz="1600" kern="100" dirty="0">
                <a:latin typeface="Arial" panose="020B0604020202020204" pitchFamily="34" charset="0"/>
                <a:ea typeface="SimSun" panose="02010600030101010101" pitchFamily="2" charset="-122"/>
                <a:cs typeface="Arial" panose="020B0604020202020204" pitchFamily="34" charset="0"/>
              </a:rPr>
              <a:t>not yet been previously </a:t>
            </a:r>
            <a:r>
              <a:rPr lang="en-ZA" sz="1600" kern="100" dirty="0" smtClean="0">
                <a:latin typeface="Arial" panose="020B0604020202020204" pitchFamily="34" charset="0"/>
                <a:ea typeface="SimSun" panose="02010600030101010101" pitchFamily="2" charset="-122"/>
                <a:cs typeface="Arial" panose="020B0604020202020204" pitchFamily="34" charset="0"/>
              </a:rPr>
              <a:t>described</a:t>
            </a:r>
          </a:p>
          <a:p>
            <a:pPr marL="800100" lvl="1" indent="-342900">
              <a:buFont typeface="Arial" panose="020B0604020202020204" pitchFamily="34" charset="0"/>
              <a:buChar char="•"/>
            </a:pPr>
            <a:endParaRPr lang="en-ZA" sz="1600" kern="100" dirty="0" smtClean="0">
              <a:latin typeface="Arial" panose="020B0604020202020204" pitchFamily="34" charset="0"/>
              <a:ea typeface="SimSun" panose="02010600030101010101" pitchFamily="2" charset="-122"/>
              <a:cs typeface="Arial" panose="020B0604020202020204" pitchFamily="34" charset="0"/>
            </a:endParaRPr>
          </a:p>
          <a:p>
            <a:pPr marL="800100" lvl="1" indent="-342900">
              <a:buFont typeface="Arial" panose="020B0604020202020204" pitchFamily="34" charset="0"/>
              <a:buChar char="•"/>
            </a:pPr>
            <a:endParaRPr lang="en-ZA" sz="1600" kern="100" dirty="0" smtClean="0">
              <a:latin typeface="Arial" panose="020B0604020202020204" pitchFamily="34" charset="0"/>
              <a:ea typeface="SimSun" panose="02010600030101010101" pitchFamily="2" charset="-122"/>
              <a:cs typeface="Arial" panose="020B0604020202020204" pitchFamily="34" charset="0"/>
            </a:endParaRPr>
          </a:p>
          <a:p>
            <a:pPr marL="800100" lvl="1" indent="-342900">
              <a:buFont typeface="Arial" panose="020B0604020202020204" pitchFamily="34" charset="0"/>
              <a:buChar char="•"/>
            </a:pPr>
            <a:endParaRPr lang="en-US" kern="100" dirty="0" smtClean="0">
              <a:latin typeface="Arial" panose="020B0604020202020204" pitchFamily="34" charset="0"/>
              <a:ea typeface="SimSun" panose="02010600030101010101" pitchFamily="2" charset="-122"/>
              <a:cs typeface="Arial" panose="020B0604020202020204" pitchFamily="34" charset="0"/>
            </a:endParaRPr>
          </a:p>
          <a:p>
            <a:pPr marL="285750" indent="-285750">
              <a:buFont typeface="Wingdings" panose="05000000000000000000" pitchFamily="2" charset="2"/>
              <a:buChar char="q"/>
            </a:pPr>
            <a:r>
              <a:rPr lang="en-US" b="1" dirty="0">
                <a:solidFill>
                  <a:srgbClr val="002060"/>
                </a:solidFill>
                <a:latin typeface="Arial" panose="020B0604020202020204" pitchFamily="34" charset="0"/>
                <a:cs typeface="Arial" panose="020B0604020202020204" pitchFamily="34" charset="0"/>
              </a:rPr>
              <a:t>F</a:t>
            </a:r>
            <a:r>
              <a:rPr lang="en-US" b="1" dirty="0" smtClean="0">
                <a:solidFill>
                  <a:srgbClr val="002060"/>
                </a:solidFill>
                <a:latin typeface="Arial" panose="020B0604020202020204" pitchFamily="34" charset="0"/>
                <a:cs typeface="Arial" panose="020B0604020202020204" pitchFamily="34" charset="0"/>
              </a:rPr>
              <a:t>irst </a:t>
            </a:r>
            <a:r>
              <a:rPr lang="en-US" b="1" dirty="0">
                <a:solidFill>
                  <a:srgbClr val="002060"/>
                </a:solidFill>
                <a:latin typeface="Arial" panose="020B0604020202020204" pitchFamily="34" charset="0"/>
                <a:cs typeface="Arial" panose="020B0604020202020204" pitchFamily="34" charset="0"/>
              </a:rPr>
              <a:t>to </a:t>
            </a:r>
            <a:r>
              <a:rPr lang="en-US" b="1" dirty="0" smtClean="0">
                <a:solidFill>
                  <a:srgbClr val="002060"/>
                </a:solidFill>
                <a:latin typeface="Arial" panose="020B0604020202020204" pitchFamily="34" charset="0"/>
                <a:cs typeface="Arial" panose="020B0604020202020204" pitchFamily="34" charset="0"/>
              </a:rPr>
              <a:t>investigate these </a:t>
            </a:r>
            <a:r>
              <a:rPr lang="en-US" b="1" i="1" dirty="0" smtClean="0">
                <a:solidFill>
                  <a:srgbClr val="002060"/>
                </a:solidFill>
                <a:latin typeface="Arial" panose="020B0604020202020204" pitchFamily="34" charset="0"/>
                <a:cs typeface="Arial" panose="020B0604020202020204" pitchFamily="34" charset="0"/>
              </a:rPr>
              <a:t>bst-2</a:t>
            </a:r>
            <a:r>
              <a:rPr lang="en-US" b="1" dirty="0" smtClean="0">
                <a:solidFill>
                  <a:srgbClr val="002060"/>
                </a:solidFill>
                <a:latin typeface="Arial" panose="020B0604020202020204" pitchFamily="34" charset="0"/>
                <a:cs typeface="Arial" panose="020B0604020202020204" pitchFamily="34" charset="0"/>
              </a:rPr>
              <a:t> </a:t>
            </a:r>
            <a:r>
              <a:rPr lang="en-US" b="1" dirty="0">
                <a:solidFill>
                  <a:srgbClr val="002060"/>
                </a:solidFill>
                <a:latin typeface="Arial" panose="020B0604020202020204" pitchFamily="34" charset="0"/>
                <a:cs typeface="Arial" panose="020B0604020202020204" pitchFamily="34" charset="0"/>
              </a:rPr>
              <a:t>variants (rs3217318, rs12609479, rs10415893 and rs113189798) in the context of differential spontaneous control of HIV-1 infection, particularly </a:t>
            </a:r>
            <a:r>
              <a:rPr lang="en-US" b="1" dirty="0" smtClean="0">
                <a:solidFill>
                  <a:srgbClr val="002060"/>
                </a:solidFill>
                <a:latin typeface="Arial" panose="020B0604020202020204" pitchFamily="34" charset="0"/>
                <a:cs typeface="Arial" panose="020B0604020202020204" pitchFamily="34" charset="0"/>
              </a:rPr>
              <a:t>in black </a:t>
            </a:r>
            <a:r>
              <a:rPr lang="en-US" b="1" dirty="0">
                <a:solidFill>
                  <a:srgbClr val="002060"/>
                </a:solidFill>
                <a:latin typeface="Arial" panose="020B0604020202020204" pitchFamily="34" charset="0"/>
                <a:cs typeface="Arial" panose="020B0604020202020204" pitchFamily="34" charset="0"/>
              </a:rPr>
              <a:t>South Africans</a:t>
            </a:r>
            <a:endParaRPr lang="en-US" b="1" kern="100" dirty="0">
              <a:solidFill>
                <a:srgbClr val="002060"/>
              </a:solidFill>
              <a:latin typeface="Arial" panose="020B0604020202020204" pitchFamily="34" charset="0"/>
              <a:ea typeface="SimSun" panose="02010600030101010101" pitchFamily="2" charset="-122"/>
              <a:cs typeface="Arial" panose="020B0604020202020204" pitchFamily="34" charset="0"/>
            </a:endParaRPr>
          </a:p>
          <a:p>
            <a:endParaRPr lang="en-US" kern="100" dirty="0" smtClean="0">
              <a:latin typeface="Arial" panose="020B0604020202020204" pitchFamily="34" charset="0"/>
              <a:ea typeface="SimSun" panose="02010600030101010101" pitchFamily="2" charset="-122"/>
              <a:cs typeface="Arial" panose="020B0604020202020204" pitchFamily="34" charset="0"/>
            </a:endParaRPr>
          </a:p>
          <a:p>
            <a:pPr marL="742950" lvl="1" indent="-285750">
              <a:buFont typeface="Arial" panose="020B0604020202020204" pitchFamily="34" charset="0"/>
              <a:buChar char="•"/>
            </a:pPr>
            <a:r>
              <a:rPr lang="en-US" sz="1600" kern="100" dirty="0" smtClean="0">
                <a:latin typeface="Arial" panose="020B0604020202020204" pitchFamily="34" charset="0"/>
                <a:ea typeface="SimSun" panose="02010600030101010101" pitchFamily="2" charset="-122"/>
                <a:cs typeface="Arial" panose="020B0604020202020204" pitchFamily="34" charset="0"/>
              </a:rPr>
              <a:t>rs3217318-</a:t>
            </a:r>
            <a:r>
              <a:rPr lang="el-GR" sz="1600" kern="100" dirty="0" smtClean="0">
                <a:latin typeface="Arial" panose="020B0604020202020204" pitchFamily="34" charset="0"/>
                <a:ea typeface="SimSun" panose="02010600030101010101" pitchFamily="2" charset="-122"/>
                <a:cs typeface="Arial" panose="020B0604020202020204" pitchFamily="34" charset="0"/>
              </a:rPr>
              <a:t>Δ</a:t>
            </a:r>
            <a:r>
              <a:rPr lang="en-US" sz="1600" kern="100" dirty="0" smtClean="0">
                <a:latin typeface="Arial" panose="020B0604020202020204" pitchFamily="34" charset="0"/>
                <a:ea typeface="SimSun" panose="02010600030101010101" pitchFamily="2" charset="-122"/>
                <a:cs typeface="Arial" panose="020B0604020202020204" pitchFamily="34" charset="0"/>
              </a:rPr>
              <a:t>19/i19 – associated with faster CD4+T-cell decline in </a:t>
            </a:r>
            <a:r>
              <a:rPr lang="en-US" sz="1600" kern="100" dirty="0" err="1" smtClean="0">
                <a:latin typeface="Arial" panose="020B0604020202020204" pitchFamily="34" charset="0"/>
                <a:ea typeface="SimSun" panose="02010600030101010101" pitchFamily="2" charset="-122"/>
                <a:cs typeface="Arial" panose="020B0604020202020204" pitchFamily="34" charset="0"/>
              </a:rPr>
              <a:t>progressors</a:t>
            </a:r>
            <a:endParaRPr lang="en-US" sz="1600"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sz="1600" kern="100" dirty="0" smtClean="0">
              <a:latin typeface="Arial" panose="020B0604020202020204" pitchFamily="34" charset="0"/>
              <a:ea typeface="SimSun" panose="02010600030101010101" pitchFamily="2" charset="-122"/>
              <a:cs typeface="Arial" panose="020B0604020202020204" pitchFamily="34" charset="0"/>
            </a:endParaRPr>
          </a:p>
          <a:p>
            <a:pPr marL="742950" lvl="1" indent="-285750">
              <a:buFont typeface="Arial" panose="020B0604020202020204" pitchFamily="34" charset="0"/>
              <a:buChar char="•"/>
            </a:pPr>
            <a:r>
              <a:rPr lang="en-US" sz="1600" kern="100" dirty="0" smtClean="0">
                <a:latin typeface="Arial" panose="020B0604020202020204" pitchFamily="34" charset="0"/>
                <a:ea typeface="SimSun" panose="02010600030101010101" pitchFamily="2" charset="-122"/>
                <a:cs typeface="Arial" panose="020B0604020202020204" pitchFamily="34" charset="0"/>
              </a:rPr>
              <a:t>rs12609479 </a:t>
            </a:r>
            <a:r>
              <a:rPr lang="en-US" sz="1600" kern="100" dirty="0">
                <a:latin typeface="Arial" panose="020B0604020202020204" pitchFamily="34" charset="0"/>
                <a:ea typeface="SimSun" panose="02010600030101010101" pitchFamily="2" charset="-122"/>
                <a:cs typeface="Arial" panose="020B0604020202020204" pitchFamily="34" charset="0"/>
              </a:rPr>
              <a:t>(G/G) and rs113189798 (A/G) combined genotype </a:t>
            </a:r>
            <a:r>
              <a:rPr lang="en-US" sz="1600" kern="100" dirty="0" smtClean="0">
                <a:latin typeface="Arial" panose="020B0604020202020204" pitchFamily="34" charset="0"/>
                <a:ea typeface="SimSun" panose="02010600030101010101" pitchFamily="2" charset="-122"/>
                <a:cs typeface="Arial" panose="020B0604020202020204" pitchFamily="34" charset="0"/>
              </a:rPr>
              <a:t>associated with higher </a:t>
            </a:r>
            <a:r>
              <a:rPr lang="en-US" sz="1600" kern="100" dirty="0">
                <a:latin typeface="Arial" panose="020B0604020202020204" pitchFamily="34" charset="0"/>
                <a:ea typeface="SimSun" panose="02010600030101010101" pitchFamily="2" charset="-122"/>
                <a:cs typeface="Arial" panose="020B0604020202020204" pitchFamily="34" charset="0"/>
              </a:rPr>
              <a:t>CD4+T-cell counts in </a:t>
            </a:r>
            <a:r>
              <a:rPr lang="en-US" sz="1600" kern="100" dirty="0" err="1" smtClean="0">
                <a:latin typeface="Arial" panose="020B0604020202020204" pitchFamily="34" charset="0"/>
                <a:ea typeface="SimSun" panose="02010600030101010101" pitchFamily="2" charset="-122"/>
                <a:cs typeface="Arial" panose="020B0604020202020204" pitchFamily="34" charset="0"/>
              </a:rPr>
              <a:t>progressors</a:t>
            </a:r>
            <a:endParaRPr lang="en-US" sz="1600"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sz="1600"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kern="100" dirty="0" smtClean="0">
              <a:latin typeface="Arial" panose="020B0604020202020204" pitchFamily="34" charset="0"/>
              <a:ea typeface="SimSun" panose="02010600030101010101" pitchFamily="2" charset="-122"/>
              <a:cs typeface="Arial" panose="020B0604020202020204" pitchFamily="34" charset="0"/>
            </a:endParaRPr>
          </a:p>
          <a:p>
            <a:pPr lvl="1"/>
            <a:endParaRPr lang="en-US" kern="100" dirty="0" smtClean="0">
              <a:latin typeface="Arial" panose="020B0604020202020204" pitchFamily="34" charset="0"/>
              <a:ea typeface="SimSun" panose="02010600030101010101" pitchFamily="2" charset="-122"/>
              <a:cs typeface="Arial" panose="020B0604020202020204" pitchFamily="34" charset="0"/>
            </a:endParaRPr>
          </a:p>
          <a:p>
            <a:pPr algn="ctr"/>
            <a:r>
              <a:rPr lang="en-US" sz="2400" b="1" kern="100" dirty="0" smtClean="0">
                <a:solidFill>
                  <a:srgbClr val="C00000"/>
                </a:solidFill>
                <a:latin typeface="Arial" panose="020B0604020202020204" pitchFamily="34" charset="0"/>
                <a:ea typeface="SimSun" panose="02010600030101010101" pitchFamily="2" charset="-122"/>
                <a:cs typeface="Arial" panose="020B0604020202020204" pitchFamily="34" charset="0"/>
              </a:rPr>
              <a:t>These </a:t>
            </a:r>
            <a:r>
              <a:rPr lang="en-US" sz="2400" b="1" kern="100" dirty="0">
                <a:solidFill>
                  <a:srgbClr val="C00000"/>
                </a:solidFill>
                <a:latin typeface="Arial" panose="020B0604020202020204" pitchFamily="34" charset="0"/>
                <a:ea typeface="SimSun" panose="02010600030101010101" pitchFamily="2" charset="-122"/>
                <a:cs typeface="Arial" panose="020B0604020202020204" pitchFamily="34" charset="0"/>
              </a:rPr>
              <a:t>data suggest possession of select combinations of</a:t>
            </a:r>
            <a:r>
              <a:rPr lang="en-US" sz="2400" b="1" i="1" kern="100" dirty="0">
                <a:solidFill>
                  <a:srgbClr val="C00000"/>
                </a:solidFill>
                <a:latin typeface="Arial" panose="020B0604020202020204" pitchFamily="34" charset="0"/>
                <a:ea typeface="SimSun" panose="02010600030101010101" pitchFamily="2" charset="-122"/>
                <a:cs typeface="Arial" panose="020B0604020202020204" pitchFamily="34" charset="0"/>
              </a:rPr>
              <a:t> bst-2 </a:t>
            </a:r>
            <a:r>
              <a:rPr lang="en-US" sz="2400" b="1" kern="100" dirty="0">
                <a:solidFill>
                  <a:srgbClr val="C00000"/>
                </a:solidFill>
                <a:latin typeface="Arial" panose="020B0604020202020204" pitchFamily="34" charset="0"/>
                <a:ea typeface="SimSun" panose="02010600030101010101" pitchFamily="2" charset="-122"/>
                <a:cs typeface="Arial" panose="020B0604020202020204" pitchFamily="34" charset="0"/>
              </a:rPr>
              <a:t>genotypes </a:t>
            </a:r>
            <a:endParaRPr lang="en-US" sz="2400" b="1" kern="100" dirty="0" smtClean="0">
              <a:solidFill>
                <a:srgbClr val="C00000"/>
              </a:solidFill>
              <a:latin typeface="Arial" panose="020B0604020202020204" pitchFamily="34" charset="0"/>
              <a:ea typeface="SimSun" panose="02010600030101010101" pitchFamily="2" charset="-122"/>
              <a:cs typeface="Arial" panose="020B0604020202020204" pitchFamily="34" charset="0"/>
            </a:endParaRPr>
          </a:p>
          <a:p>
            <a:pPr algn="ctr"/>
            <a:r>
              <a:rPr lang="en-US" sz="2400" b="1" kern="100" dirty="0" smtClean="0">
                <a:solidFill>
                  <a:srgbClr val="C00000"/>
                </a:solidFill>
                <a:latin typeface="Arial" panose="020B0604020202020204" pitchFamily="34" charset="0"/>
                <a:ea typeface="SimSun" panose="02010600030101010101" pitchFamily="2" charset="-122"/>
                <a:cs typeface="Arial" panose="020B0604020202020204" pitchFamily="34" charset="0"/>
              </a:rPr>
              <a:t> may influence HIV-1 disease progression</a:t>
            </a:r>
            <a:r>
              <a:rPr lang="en-US" sz="2400" b="1" kern="100"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en-US" sz="2400" b="1" kern="100" dirty="0" smtClean="0">
                <a:solidFill>
                  <a:srgbClr val="C00000"/>
                </a:solidFill>
                <a:latin typeface="Arial" panose="020B0604020202020204" pitchFamily="34" charset="0"/>
                <a:ea typeface="SimSun" panose="02010600030101010101" pitchFamily="2" charset="-122"/>
                <a:cs typeface="Arial" panose="020B0604020202020204" pitchFamily="34" charset="0"/>
              </a:rPr>
              <a:t>and spontaneous HIV-1 control</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2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044416"/>
            <a:ext cx="10672097" cy="1470025"/>
          </a:xfrm>
        </p:spPr>
        <p:txBody>
          <a:bodyPr>
            <a:normAutofit fontScale="90000"/>
          </a:bodyPr>
          <a:lstStyle/>
          <a:p>
            <a:r>
              <a:rPr lang="en-US" dirty="0">
                <a:solidFill>
                  <a:schemeClr val="tx1"/>
                </a:solidFill>
                <a:latin typeface="Franklin Gothic Medium" panose="020B0603020102020204" pitchFamily="34" charset="0"/>
              </a:rPr>
              <a:t>Bone Marrow Stromal </a:t>
            </a:r>
            <a:r>
              <a:rPr lang="en-US" dirty="0" smtClean="0">
                <a:solidFill>
                  <a:schemeClr val="tx1"/>
                </a:solidFill>
                <a:latin typeface="Franklin Gothic Medium" panose="020B0603020102020204" pitchFamily="34" charset="0"/>
              </a:rPr>
              <a:t>Cell Antigen-2 </a:t>
            </a:r>
            <a:r>
              <a:rPr lang="en-US" dirty="0">
                <a:solidFill>
                  <a:schemeClr val="tx1"/>
                </a:solidFill>
                <a:latin typeface="Franklin Gothic Medium" panose="020B0603020102020204" pitchFamily="34" charset="0"/>
              </a:rPr>
              <a:t>(</a:t>
            </a:r>
            <a:r>
              <a:rPr lang="en-US" i="1" dirty="0">
                <a:solidFill>
                  <a:schemeClr val="tx1"/>
                </a:solidFill>
                <a:latin typeface="Franklin Gothic Medium" panose="020B0603020102020204" pitchFamily="34" charset="0"/>
              </a:rPr>
              <a:t>bst-2</a:t>
            </a:r>
            <a:r>
              <a:rPr lang="en-US" dirty="0">
                <a:solidFill>
                  <a:schemeClr val="tx1"/>
                </a:solidFill>
                <a:latin typeface="Franklin Gothic Medium" panose="020B0603020102020204" pitchFamily="34" charset="0"/>
              </a:rPr>
              <a:t>) Gene Variants associate with HIV-1 Control </a:t>
            </a:r>
            <a:r>
              <a:rPr lang="en-US" dirty="0" smtClean="0">
                <a:solidFill>
                  <a:schemeClr val="tx1"/>
                </a:solidFill>
                <a:latin typeface="Franklin Gothic Medium" panose="020B0603020102020204" pitchFamily="34" charset="0"/>
              </a:rPr>
              <a:t/>
            </a:r>
            <a:br>
              <a:rPr lang="en-US" dirty="0" smtClean="0">
                <a:solidFill>
                  <a:schemeClr val="tx1"/>
                </a:solidFill>
                <a:latin typeface="Franklin Gothic Medium" panose="020B0603020102020204" pitchFamily="34" charset="0"/>
              </a:rPr>
            </a:br>
            <a:r>
              <a:rPr lang="en-US" dirty="0" smtClean="0">
                <a:solidFill>
                  <a:schemeClr val="tx1"/>
                </a:solidFill>
                <a:latin typeface="Franklin Gothic Medium" panose="020B0603020102020204" pitchFamily="34" charset="0"/>
              </a:rPr>
              <a:t>in black </a:t>
            </a:r>
            <a:r>
              <a:rPr lang="en-US" dirty="0">
                <a:solidFill>
                  <a:schemeClr val="tx1"/>
                </a:solidFill>
                <a:latin typeface="Franklin Gothic Medium" panose="020B0603020102020204" pitchFamily="34" charset="0"/>
              </a:rPr>
              <a:t>South African Individuals</a:t>
            </a:r>
            <a:endParaRPr lang="en-ZA" dirty="0">
              <a:solidFill>
                <a:schemeClr val="tx1"/>
              </a:solidFill>
              <a:latin typeface="Franklin Gothic Medium" panose="020B0603020102020204" pitchFamily="34" charset="0"/>
            </a:endParaRPr>
          </a:p>
        </p:txBody>
      </p:sp>
      <p:sp>
        <p:nvSpPr>
          <p:cNvPr id="3" name="Subtitle 2"/>
          <p:cNvSpPr>
            <a:spLocks noGrp="1"/>
          </p:cNvSpPr>
          <p:nvPr>
            <p:ph type="subTitle" idx="1"/>
          </p:nvPr>
        </p:nvSpPr>
        <p:spPr>
          <a:xfrm>
            <a:off x="1828800" y="4198434"/>
            <a:ext cx="8534400" cy="543143"/>
          </a:xfrm>
        </p:spPr>
        <p:txBody>
          <a:bodyPr/>
          <a:lstStyle/>
          <a:p>
            <a:r>
              <a:rPr lang="en-US" b="1" dirty="0" smtClean="0">
                <a:solidFill>
                  <a:srgbClr val="C00000"/>
                </a:solidFill>
              </a:rPr>
              <a:t>Bianca Da Costa Dias </a:t>
            </a:r>
          </a:p>
        </p:txBody>
      </p:sp>
      <p:sp>
        <p:nvSpPr>
          <p:cNvPr id="8" name="Subtitle 2"/>
          <p:cNvSpPr txBox="1">
            <a:spLocks/>
          </p:cNvSpPr>
          <p:nvPr/>
        </p:nvSpPr>
        <p:spPr>
          <a:xfrm>
            <a:off x="1981200" y="5167746"/>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smtClean="0">
                <a:solidFill>
                  <a:schemeClr val="tx1">
                    <a:lumMod val="85000"/>
                    <a:lumOff val="15000"/>
                  </a:schemeClr>
                </a:solidFill>
              </a:rPr>
              <a:t>Share your thoughts on this presentation with </a:t>
            </a:r>
            <a:r>
              <a:rPr lang="en-US" sz="2000" b="1" dirty="0" smtClean="0">
                <a:solidFill>
                  <a:srgbClr val="FF0000"/>
                </a:solidFill>
              </a:rPr>
              <a:t>#IAS2019</a:t>
            </a:r>
          </a:p>
        </p:txBody>
      </p:sp>
      <p:pic>
        <p:nvPicPr>
          <p:cNvPr id="7" name="Picture 2" descr="Image result for wit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456" y="4355235"/>
            <a:ext cx="2835041" cy="95563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Image result for national institute for communicable dise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356" y="4339315"/>
            <a:ext cx="285750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25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2124" y="4755595"/>
            <a:ext cx="1219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6870" y="5215660"/>
            <a:ext cx="20859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nr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5011" y="5062469"/>
            <a:ext cx="26543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09600" y="871104"/>
            <a:ext cx="109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r>
              <a:rPr lang="en-US" altLang="en-US" sz="2800" b="1" u="sng" dirty="0">
                <a:solidFill>
                  <a:schemeClr val="tx1"/>
                </a:solidFill>
                <a:latin typeface="Calibri" panose="020F0502020204030204" pitchFamily="34" charset="0"/>
              </a:rPr>
              <a:t>Study </a:t>
            </a:r>
            <a:r>
              <a:rPr lang="en-US" altLang="en-US" sz="2800" b="1" u="sng" dirty="0" smtClean="0">
                <a:solidFill>
                  <a:schemeClr val="tx1"/>
                </a:solidFill>
                <a:latin typeface="Calibri" panose="020F0502020204030204" pitchFamily="34" charset="0"/>
              </a:rPr>
              <a:t>Participants</a:t>
            </a:r>
          </a:p>
          <a:p>
            <a:pPr marL="0" indent="0" algn="ctr" eaLnBrk="1" hangingPunct="1"/>
            <a:r>
              <a:rPr lang="en-US" altLang="en-US" sz="2800" b="1" u="sng" dirty="0" smtClean="0">
                <a:solidFill>
                  <a:schemeClr val="tx1"/>
                </a:solidFill>
                <a:latin typeface="Calibri" panose="020F0502020204030204" pitchFamily="34" charset="0"/>
              </a:rPr>
              <a:t>Colleagues &amp; Collaborators</a:t>
            </a:r>
            <a:endParaRPr lang="en-US" altLang="en-US" sz="2800" b="1" u="sng" dirty="0">
              <a:solidFill>
                <a:schemeClr val="tx1"/>
              </a:solidFill>
              <a:latin typeface="Calibri" panose="020F0502020204030204" pitchFamily="34" charset="0"/>
            </a:endParaRPr>
          </a:p>
        </p:txBody>
      </p:sp>
      <p:sp>
        <p:nvSpPr>
          <p:cNvPr id="10" name="TextBox 1"/>
          <p:cNvSpPr txBox="1">
            <a:spLocks noChangeArrowheads="1"/>
          </p:cNvSpPr>
          <p:nvPr/>
        </p:nvSpPr>
        <p:spPr bwMode="auto">
          <a:xfrm>
            <a:off x="222482" y="2742249"/>
            <a:ext cx="322905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endParaRPr lang="en-US" altLang="en-US" sz="2400" b="1" dirty="0" smtClean="0">
              <a:solidFill>
                <a:schemeClr val="tx2">
                  <a:lumMod val="50000"/>
                </a:schemeClr>
              </a:solidFill>
              <a:latin typeface="Calibri" panose="020F0502020204030204" pitchFamily="34" charset="0"/>
            </a:endParaRPr>
          </a:p>
          <a:p>
            <a:pPr marL="0" indent="0" algn="ctr" eaLnBrk="1" hangingPunct="1"/>
            <a:r>
              <a:rPr lang="en-US" altLang="en-US" sz="2000" b="1" dirty="0" smtClean="0">
                <a:solidFill>
                  <a:schemeClr val="tx2">
                    <a:lumMod val="50000"/>
                  </a:schemeClr>
                </a:solidFill>
                <a:latin typeface="Calibri" panose="020F0502020204030204" pitchFamily="34" charset="0"/>
              </a:rPr>
              <a:t>CHIVSTI</a:t>
            </a:r>
            <a:r>
              <a:rPr lang="en-US" altLang="en-US" sz="2000" b="1" dirty="0">
                <a:solidFill>
                  <a:schemeClr val="tx2">
                    <a:lumMod val="50000"/>
                  </a:schemeClr>
                </a:solidFill>
                <a:latin typeface="Calibri" panose="020F0502020204030204" pitchFamily="34" charset="0"/>
              </a:rPr>
              <a:t>: Cell Biology</a:t>
            </a:r>
          </a:p>
          <a:p>
            <a:pPr marL="0" indent="0" algn="ctr"/>
            <a:r>
              <a:rPr lang="en-US" altLang="en-US" sz="2000" b="1" dirty="0" smtClean="0">
                <a:solidFill>
                  <a:schemeClr val="tx2">
                    <a:lumMod val="50000"/>
                  </a:schemeClr>
                </a:solidFill>
                <a:latin typeface="Calibri" panose="020F0502020204030204" pitchFamily="34" charset="0"/>
              </a:rPr>
              <a:t>Caroline T. </a:t>
            </a:r>
            <a:r>
              <a:rPr lang="en-US" altLang="en-US" sz="2000" b="1" dirty="0" err="1" smtClean="0">
                <a:solidFill>
                  <a:schemeClr val="tx2">
                    <a:lumMod val="50000"/>
                  </a:schemeClr>
                </a:solidFill>
                <a:latin typeface="Calibri" panose="020F0502020204030204" pitchFamily="34" charset="0"/>
              </a:rPr>
              <a:t>Tiemessen</a:t>
            </a:r>
            <a:r>
              <a:rPr lang="en-US" altLang="en-US" sz="2000" b="1" dirty="0" smtClean="0">
                <a:solidFill>
                  <a:schemeClr val="tx2">
                    <a:lumMod val="50000"/>
                  </a:schemeClr>
                </a:solidFill>
                <a:latin typeface="Calibri" panose="020F0502020204030204" pitchFamily="34" charset="0"/>
              </a:rPr>
              <a:t> </a:t>
            </a:r>
            <a:endParaRPr lang="en-US" altLang="en-US" sz="2000" b="1" dirty="0">
              <a:solidFill>
                <a:schemeClr val="tx2">
                  <a:lumMod val="50000"/>
                </a:schemeClr>
              </a:solidFill>
              <a:latin typeface="Calibri" panose="020F0502020204030204" pitchFamily="34" charset="0"/>
            </a:endParaRPr>
          </a:p>
          <a:p>
            <a:pPr marL="0" indent="0" algn="ctr"/>
            <a:r>
              <a:rPr lang="en-US" altLang="en-US" sz="2000" b="1" dirty="0" smtClean="0">
                <a:solidFill>
                  <a:schemeClr val="tx2">
                    <a:lumMod val="50000"/>
                  </a:schemeClr>
                </a:solidFill>
                <a:latin typeface="Calibri" panose="020F0502020204030204" pitchFamily="34" charset="0"/>
              </a:rPr>
              <a:t>Maria </a:t>
            </a:r>
            <a:r>
              <a:rPr lang="en-US" altLang="en-US" sz="2000" b="1" dirty="0" err="1">
                <a:solidFill>
                  <a:schemeClr val="tx2">
                    <a:lumMod val="50000"/>
                  </a:schemeClr>
                </a:solidFill>
                <a:latin typeface="Calibri" panose="020F0502020204030204" pitchFamily="34" charset="0"/>
              </a:rPr>
              <a:t>Paximadis</a:t>
            </a:r>
            <a:endParaRPr lang="en-US" altLang="en-US" sz="2000" b="1" dirty="0">
              <a:solidFill>
                <a:schemeClr val="tx2">
                  <a:lumMod val="50000"/>
                </a:schemeClr>
              </a:solidFill>
              <a:latin typeface="Calibri" panose="020F0502020204030204" pitchFamily="34" charset="0"/>
            </a:endParaRPr>
          </a:p>
          <a:p>
            <a:pPr algn="ctr"/>
            <a:endParaRPr lang="en-US" altLang="en-US" sz="2000" b="1" dirty="0">
              <a:solidFill>
                <a:schemeClr val="tx2">
                  <a:lumMod val="50000"/>
                </a:schemeClr>
              </a:solidFill>
              <a:latin typeface="Calibri" panose="020F0502020204030204" pitchFamily="34" charset="0"/>
            </a:endParaRPr>
          </a:p>
          <a:p>
            <a:pPr algn="ctr" eaLnBrk="1" hangingPunct="1"/>
            <a:endParaRPr lang="en-US" altLang="en-US" sz="2400" b="1" u="sng" dirty="0">
              <a:solidFill>
                <a:schemeClr val="tx2">
                  <a:lumMod val="50000"/>
                </a:schemeClr>
              </a:solidFill>
              <a:latin typeface="Calibri" panose="020F0502020204030204" pitchFamily="34" charset="0"/>
            </a:endParaRPr>
          </a:p>
          <a:p>
            <a:pPr lvl="1" algn="ctr" eaLnBrk="1" hangingPunct="1">
              <a:buFont typeface="Arial" panose="020B0604020202020204" pitchFamily="34" charset="0"/>
              <a:buChar char="•"/>
            </a:pPr>
            <a:endParaRPr lang="en-US" altLang="en-US" sz="2400" b="1" dirty="0">
              <a:solidFill>
                <a:schemeClr val="tx2">
                  <a:lumMod val="50000"/>
                </a:schemeClr>
              </a:solidFill>
              <a:latin typeface="Calibri" panose="020F0502020204030204" pitchFamily="34" charset="0"/>
            </a:endParaRPr>
          </a:p>
        </p:txBody>
      </p:sp>
      <p:sp>
        <p:nvSpPr>
          <p:cNvPr id="8" name="AutoShape 6" descr="Image result for national institute for communicable disea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9" name="Picture 8"/>
          <p:cNvPicPr>
            <a:picLocks noChangeAspect="1"/>
          </p:cNvPicPr>
          <p:nvPr/>
        </p:nvPicPr>
        <p:blipFill>
          <a:blip r:embed="rId6"/>
          <a:stretch>
            <a:fillRect/>
          </a:stretch>
        </p:blipFill>
        <p:spPr>
          <a:xfrm>
            <a:off x="609600" y="2110994"/>
            <a:ext cx="2535042" cy="861915"/>
          </a:xfrm>
          <a:prstGeom prst="rect">
            <a:avLst/>
          </a:prstGeom>
        </p:spPr>
      </p:pic>
      <p:grpSp>
        <p:nvGrpSpPr>
          <p:cNvPr id="19" name="Group 18"/>
          <p:cNvGrpSpPr/>
          <p:nvPr/>
        </p:nvGrpSpPr>
        <p:grpSpPr>
          <a:xfrm>
            <a:off x="3384980" y="2178028"/>
            <a:ext cx="3229053" cy="2695445"/>
            <a:chOff x="4656939" y="2122144"/>
            <a:chExt cx="3229053" cy="2695445"/>
          </a:xfrm>
        </p:grpSpPr>
        <p:pic>
          <p:nvPicPr>
            <p:cNvPr id="2052" name="Picture 4" descr="Image result for phru sowe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6870" y="2122144"/>
              <a:ext cx="2535042" cy="86191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p:cNvSpPr txBox="1">
              <a:spLocks noChangeArrowheads="1"/>
            </p:cNvSpPr>
            <p:nvPr/>
          </p:nvSpPr>
          <p:spPr bwMode="auto">
            <a:xfrm>
              <a:off x="4656939" y="2693931"/>
              <a:ext cx="322905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endParaRPr lang="en-US" altLang="en-US" sz="2400" b="1" dirty="0">
                <a:solidFill>
                  <a:schemeClr val="tx2">
                    <a:lumMod val="50000"/>
                  </a:schemeClr>
                </a:solidFill>
                <a:latin typeface="Calibri" panose="020F0502020204030204" pitchFamily="34" charset="0"/>
              </a:endParaRPr>
            </a:p>
            <a:p>
              <a:pPr marL="0" indent="0" algn="ctr"/>
              <a:r>
                <a:rPr lang="en-US" altLang="en-US" sz="2000" b="1" dirty="0" err="1" smtClean="0">
                  <a:solidFill>
                    <a:schemeClr val="tx2">
                      <a:lumMod val="50000"/>
                    </a:schemeClr>
                  </a:solidFill>
                  <a:latin typeface="Calibri" panose="020F0502020204030204" pitchFamily="34" charset="0"/>
                </a:rPr>
                <a:t>Ziyaad</a:t>
              </a:r>
              <a:r>
                <a:rPr lang="en-US" altLang="en-US" sz="2000" b="1" dirty="0" smtClean="0">
                  <a:solidFill>
                    <a:schemeClr val="tx2">
                      <a:lumMod val="50000"/>
                    </a:schemeClr>
                  </a:solidFill>
                  <a:latin typeface="Calibri" panose="020F0502020204030204" pitchFamily="34" charset="0"/>
                </a:rPr>
                <a:t> </a:t>
              </a:r>
              <a:r>
                <a:rPr lang="en-US" altLang="en-US" sz="2000" b="1" dirty="0" err="1" smtClean="0">
                  <a:solidFill>
                    <a:schemeClr val="tx2">
                      <a:lumMod val="50000"/>
                    </a:schemeClr>
                  </a:solidFill>
                  <a:latin typeface="Calibri" panose="020F0502020204030204" pitchFamily="34" charset="0"/>
                </a:rPr>
                <a:t>Waja</a:t>
              </a:r>
              <a:endParaRPr lang="en-US" altLang="en-US" sz="2000" b="1" dirty="0">
                <a:solidFill>
                  <a:schemeClr val="tx2">
                    <a:lumMod val="50000"/>
                  </a:schemeClr>
                </a:solidFill>
                <a:latin typeface="Calibri" panose="020F0502020204030204" pitchFamily="34" charset="0"/>
              </a:endParaRPr>
            </a:p>
            <a:p>
              <a:pPr marL="0" indent="0" algn="ctr"/>
              <a:r>
                <a:rPr lang="en-US" altLang="en-US" sz="2000" b="1" dirty="0" smtClean="0">
                  <a:solidFill>
                    <a:schemeClr val="tx2">
                      <a:lumMod val="50000"/>
                    </a:schemeClr>
                  </a:solidFill>
                  <a:latin typeface="Calibri" panose="020F0502020204030204" pitchFamily="34" charset="0"/>
                </a:rPr>
                <a:t>Neil Martinson</a:t>
              </a:r>
              <a:endParaRPr lang="en-US" altLang="en-US" sz="2000" b="1" dirty="0">
                <a:solidFill>
                  <a:schemeClr val="tx2">
                    <a:lumMod val="50000"/>
                  </a:schemeClr>
                </a:solidFill>
                <a:latin typeface="Calibri" panose="020F0502020204030204" pitchFamily="34" charset="0"/>
              </a:endParaRPr>
            </a:p>
            <a:p>
              <a:pPr algn="ctr"/>
              <a:endParaRPr lang="en-US" altLang="en-US" sz="2000" b="1" dirty="0">
                <a:solidFill>
                  <a:schemeClr val="tx2">
                    <a:lumMod val="50000"/>
                  </a:schemeClr>
                </a:solidFill>
                <a:latin typeface="Calibri" panose="020F0502020204030204" pitchFamily="34" charset="0"/>
              </a:endParaRPr>
            </a:p>
            <a:p>
              <a:pPr algn="ctr" eaLnBrk="1" hangingPunct="1"/>
              <a:endParaRPr lang="en-US" altLang="en-US" sz="2400" b="1" u="sng" dirty="0">
                <a:solidFill>
                  <a:schemeClr val="tx2">
                    <a:lumMod val="50000"/>
                  </a:schemeClr>
                </a:solidFill>
                <a:latin typeface="Calibri" panose="020F0502020204030204" pitchFamily="34" charset="0"/>
              </a:endParaRPr>
            </a:p>
            <a:p>
              <a:pPr lvl="1" algn="ctr" eaLnBrk="1" hangingPunct="1">
                <a:buFont typeface="Arial" panose="020B0604020202020204" pitchFamily="34" charset="0"/>
                <a:buChar char="•"/>
              </a:pPr>
              <a:endParaRPr lang="en-US" altLang="en-US" sz="2400" b="1" dirty="0">
                <a:solidFill>
                  <a:schemeClr val="tx2">
                    <a:lumMod val="50000"/>
                  </a:schemeClr>
                </a:solidFill>
                <a:latin typeface="Calibri" panose="020F0502020204030204" pitchFamily="34" charset="0"/>
              </a:endParaRPr>
            </a:p>
          </p:txBody>
        </p:sp>
      </p:grpSp>
      <p:sp>
        <p:nvSpPr>
          <p:cNvPr id="14" name="TextBox 1"/>
          <p:cNvSpPr txBox="1">
            <a:spLocks noChangeArrowheads="1"/>
          </p:cNvSpPr>
          <p:nvPr/>
        </p:nvSpPr>
        <p:spPr bwMode="auto">
          <a:xfrm>
            <a:off x="609600" y="4482584"/>
            <a:ext cx="1097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r>
              <a:rPr lang="en-US" altLang="en-US" sz="2800" b="1" u="sng" dirty="0" smtClean="0">
                <a:solidFill>
                  <a:schemeClr val="tx1"/>
                </a:solidFill>
                <a:latin typeface="Calibri" panose="020F0502020204030204" pitchFamily="34" charset="0"/>
              </a:rPr>
              <a:t>Funding</a:t>
            </a:r>
          </a:p>
        </p:txBody>
      </p:sp>
      <p:grpSp>
        <p:nvGrpSpPr>
          <p:cNvPr id="21" name="Group 20"/>
          <p:cNvGrpSpPr/>
          <p:nvPr/>
        </p:nvGrpSpPr>
        <p:grpSpPr>
          <a:xfrm>
            <a:off x="6301800" y="2057158"/>
            <a:ext cx="3033483" cy="1458704"/>
            <a:chOff x="8363047" y="2045555"/>
            <a:chExt cx="3033483" cy="1458704"/>
          </a:xfrm>
        </p:grpSpPr>
        <p:sp>
          <p:nvSpPr>
            <p:cNvPr id="16" name="TextBox 1"/>
            <p:cNvSpPr txBox="1">
              <a:spLocks noChangeArrowheads="1"/>
            </p:cNvSpPr>
            <p:nvPr/>
          </p:nvSpPr>
          <p:spPr bwMode="auto">
            <a:xfrm>
              <a:off x="8363047" y="2734818"/>
              <a:ext cx="284220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endParaRPr lang="en-US" altLang="en-US" sz="2400" b="1" dirty="0">
                <a:solidFill>
                  <a:schemeClr val="tx2">
                    <a:lumMod val="50000"/>
                  </a:schemeClr>
                </a:solidFill>
                <a:latin typeface="Calibri" panose="020F0502020204030204" pitchFamily="34" charset="0"/>
              </a:endParaRPr>
            </a:p>
            <a:p>
              <a:pPr marL="0" indent="0" algn="ctr"/>
              <a:r>
                <a:rPr lang="en-US" altLang="en-US" sz="2000" b="1" dirty="0" smtClean="0">
                  <a:solidFill>
                    <a:schemeClr val="tx2">
                      <a:lumMod val="50000"/>
                    </a:schemeClr>
                  </a:solidFill>
                  <a:latin typeface="Calibri" panose="020F0502020204030204" pitchFamily="34" charset="0"/>
                </a:rPr>
                <a:t>	Osman </a:t>
              </a:r>
              <a:r>
                <a:rPr lang="en-US" altLang="en-US" sz="2000" b="1" dirty="0" err="1" smtClean="0">
                  <a:solidFill>
                    <a:schemeClr val="tx2">
                      <a:lumMod val="50000"/>
                    </a:schemeClr>
                  </a:solidFill>
                  <a:latin typeface="Calibri" panose="020F0502020204030204" pitchFamily="34" charset="0"/>
                </a:rPr>
                <a:t>Ebrahim</a:t>
              </a:r>
              <a:endParaRPr lang="en-US" altLang="en-US" sz="2400" b="1" u="sng" dirty="0">
                <a:solidFill>
                  <a:schemeClr val="tx2">
                    <a:lumMod val="50000"/>
                  </a:schemeClr>
                </a:solidFill>
                <a:latin typeface="Calibri" panose="020F0502020204030204" pitchFamily="34" charset="0"/>
              </a:endParaRPr>
            </a:p>
          </p:txBody>
        </p:sp>
        <p:pic>
          <p:nvPicPr>
            <p:cNvPr id="17" name="Picture 2" descr="Image result for wit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61487" y="2045555"/>
              <a:ext cx="2535043" cy="85070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8" name="Picture 17"/>
          <p:cNvPicPr>
            <a:picLocks noChangeAspect="1"/>
          </p:cNvPicPr>
          <p:nvPr/>
        </p:nvPicPr>
        <p:blipFill>
          <a:blip r:embed="rId9"/>
          <a:stretch>
            <a:fillRect/>
          </a:stretch>
        </p:blipFill>
        <p:spPr>
          <a:xfrm>
            <a:off x="10123024" y="1988152"/>
            <a:ext cx="1185308" cy="1152152"/>
          </a:xfrm>
          <a:prstGeom prst="rect">
            <a:avLst/>
          </a:prstGeom>
        </p:spPr>
      </p:pic>
      <p:sp>
        <p:nvSpPr>
          <p:cNvPr id="24" name="TextBox 1"/>
          <p:cNvSpPr txBox="1">
            <a:spLocks noChangeArrowheads="1"/>
          </p:cNvSpPr>
          <p:nvPr/>
        </p:nvSpPr>
        <p:spPr bwMode="auto">
          <a:xfrm>
            <a:off x="9222060" y="2742707"/>
            <a:ext cx="28399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1400">
                <a:solidFill>
                  <a:schemeClr val="bg1"/>
                </a:solidFill>
                <a:latin typeface="Arial" panose="020B0604020202020204" pitchFamily="34" charset="0"/>
                <a:ea typeface="ＭＳ Ｐゴシック" panose="020B0600070205080204" pitchFamily="34" charset="-128"/>
              </a:defRPr>
            </a:lvl1pPr>
            <a:lvl2pPr marL="1085850" indent="-342900">
              <a:defRPr sz="1400">
                <a:solidFill>
                  <a:schemeClr val="bg1"/>
                </a:solidFill>
                <a:latin typeface="Arial" panose="020B0604020202020204" pitchFamily="34" charset="0"/>
                <a:ea typeface="ＭＳ Ｐゴシック" panose="020B0600070205080204" pitchFamily="34" charset="-128"/>
              </a:defRPr>
            </a:lvl2pPr>
            <a:lvl3pPr>
              <a:defRPr sz="1400">
                <a:solidFill>
                  <a:schemeClr val="bg1"/>
                </a:solidFill>
                <a:latin typeface="Arial" panose="020B0604020202020204" pitchFamily="34" charset="0"/>
                <a:ea typeface="ＭＳ Ｐゴシック" panose="020B0600070205080204" pitchFamily="34" charset="-128"/>
              </a:defRPr>
            </a:lvl3pPr>
            <a:lvl4pPr>
              <a:defRPr sz="1400">
                <a:solidFill>
                  <a:schemeClr val="bg1"/>
                </a:solidFill>
                <a:latin typeface="Arial" panose="020B0604020202020204" pitchFamily="34" charset="0"/>
                <a:ea typeface="ＭＳ Ｐゴシック" panose="020B0600070205080204" pitchFamily="34" charset="-128"/>
              </a:defRPr>
            </a:lvl4pPr>
            <a:lvl5pPr>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1400">
                <a:solidFill>
                  <a:schemeClr val="bg1"/>
                </a:solidFill>
                <a:latin typeface="Arial" panose="020B0604020202020204" pitchFamily="34" charset="0"/>
                <a:ea typeface="ＭＳ Ｐゴシック" panose="020B0600070205080204" pitchFamily="34" charset="-128"/>
              </a:defRPr>
            </a:lvl9pPr>
          </a:lstStyle>
          <a:p>
            <a:pPr marL="0" indent="0" algn="ctr" eaLnBrk="1" hangingPunct="1"/>
            <a:endParaRPr lang="en-US" altLang="en-US" sz="2400" b="1" dirty="0">
              <a:solidFill>
                <a:schemeClr val="tx2">
                  <a:lumMod val="50000"/>
                </a:schemeClr>
              </a:solidFill>
              <a:latin typeface="Calibri" panose="020F0502020204030204" pitchFamily="34" charset="0"/>
            </a:endParaRPr>
          </a:p>
          <a:p>
            <a:pPr marL="0" indent="0" algn="ctr"/>
            <a:r>
              <a:rPr lang="en-US" altLang="en-US" sz="2000" b="1" dirty="0" smtClean="0">
                <a:solidFill>
                  <a:schemeClr val="tx2">
                    <a:lumMod val="50000"/>
                  </a:schemeClr>
                </a:solidFill>
                <a:latin typeface="Calibri" panose="020F0502020204030204" pitchFamily="34" charset="0"/>
              </a:rPr>
              <a:t>	Richard E. </a:t>
            </a:r>
            <a:r>
              <a:rPr lang="en-US" altLang="en-US" sz="2000" b="1" dirty="0" err="1" smtClean="0">
                <a:solidFill>
                  <a:schemeClr val="tx2">
                    <a:lumMod val="50000"/>
                  </a:schemeClr>
                </a:solidFill>
                <a:latin typeface="Calibri" panose="020F0502020204030204" pitchFamily="34" charset="0"/>
              </a:rPr>
              <a:t>Chaisson</a:t>
            </a:r>
            <a:endParaRPr lang="en-US" altLang="en-US" sz="2400" b="1" u="sng" dirty="0">
              <a:solidFill>
                <a:schemeClr val="tx2">
                  <a:lumMod val="50000"/>
                </a:schemeClr>
              </a:solidFill>
              <a:latin typeface="Calibri" panose="020F0502020204030204" pitchFamily="34" charset="0"/>
            </a:endParaRPr>
          </a:p>
        </p:txBody>
      </p:sp>
      <p:sp>
        <p:nvSpPr>
          <p:cNvPr id="26"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Acknowledgements	</a:t>
            </a:r>
            <a:endParaRPr lang="en-US" sz="3600" dirty="0">
              <a:solidFill>
                <a:srgbClr val="C00000"/>
              </a:solidFill>
              <a:latin typeface="Arial Black" panose="020B0A04020102020204" pitchFamily="34" charset="0"/>
            </a:endParaRPr>
          </a:p>
        </p:txBody>
      </p:sp>
      <p:pic>
        <p:nvPicPr>
          <p:cNvPr id="25" name="Picture 24"/>
          <p:cNvPicPr>
            <a:picLocks noChangeAspect="1"/>
          </p:cNvPicPr>
          <p:nvPr/>
        </p:nvPicPr>
        <p:blipFill>
          <a:blip r:embed="rId10">
            <a:clrChange>
              <a:clrFrom>
                <a:srgbClr val="F5F2F9"/>
              </a:clrFrom>
              <a:clrTo>
                <a:srgbClr val="F5F2F9">
                  <a:alpha val="0"/>
                </a:srgbClr>
              </a:clrTo>
            </a:clrChange>
          </a:blip>
          <a:stretch>
            <a:fillRect/>
          </a:stretch>
        </p:blipFill>
        <p:spPr>
          <a:xfrm>
            <a:off x="11547600" y="131522"/>
            <a:ext cx="691532" cy="691532"/>
          </a:xfrm>
          <a:prstGeom prst="rect">
            <a:avLst/>
          </a:prstGeom>
        </p:spPr>
      </p:pic>
    </p:spTree>
    <p:extLst>
      <p:ext uri="{BB962C8B-B14F-4D97-AF65-F5344CB8AC3E}">
        <p14:creationId xmlns:p14="http://schemas.microsoft.com/office/powerpoint/2010/main" val="1804658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773" y="659278"/>
            <a:ext cx="11151219" cy="1366022"/>
          </a:xfrm>
        </p:spPr>
        <p:txBody>
          <a:bodyPr>
            <a:normAutofit/>
          </a:bodyPr>
          <a:lstStyle/>
          <a:p>
            <a:pPr marL="0" indent="0" algn="ctr">
              <a:buNone/>
            </a:pPr>
            <a:r>
              <a:rPr lang="en-US" sz="4000" b="1" dirty="0" smtClean="0">
                <a:solidFill>
                  <a:schemeClr val="tx1"/>
                </a:solidFill>
              </a:rPr>
              <a:t>None to declare</a:t>
            </a:r>
            <a:endParaRPr lang="en-US" sz="4000" b="1" dirty="0">
              <a:solidFill>
                <a:schemeClr val="tx1"/>
              </a:solidFill>
            </a:endParaRPr>
          </a:p>
        </p:txBody>
      </p:sp>
      <p:sp>
        <p:nvSpPr>
          <p:cNvPr id="4"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Conflict of Interest</a:t>
            </a:r>
            <a:endParaRPr lang="en-US" sz="3600" dirty="0">
              <a:solidFill>
                <a:srgbClr val="C00000"/>
              </a:solidFill>
              <a:latin typeface="Arial Black" panose="020B0A04020102020204" pitchFamily="34" charset="0"/>
            </a:endParaRPr>
          </a:p>
        </p:txBody>
      </p:sp>
      <p:pic>
        <p:nvPicPr>
          <p:cNvPr id="5" name="Picture 4"/>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
        <p:nvSpPr>
          <p:cNvPr id="6" name="TextBox 5"/>
          <p:cNvSpPr txBox="1"/>
          <p:nvPr/>
        </p:nvSpPr>
        <p:spPr>
          <a:xfrm>
            <a:off x="4182395" y="5124132"/>
            <a:ext cx="3589362" cy="584775"/>
          </a:xfrm>
          <a:prstGeom prst="rect">
            <a:avLst/>
          </a:prstGeom>
          <a:noFill/>
        </p:spPr>
        <p:txBody>
          <a:bodyPr wrap="square" rtlCol="0">
            <a:prstTxWarp prst="textArchDown">
              <a:avLst/>
            </a:prstTxWarp>
            <a:spAutoFit/>
          </a:bodyPr>
          <a:lstStyle/>
          <a:p>
            <a:pPr algn="ctr"/>
            <a:r>
              <a:rPr lang="en-US" sz="3200" b="1" dirty="0" smtClean="0">
                <a:solidFill>
                  <a:srgbClr val="002060"/>
                </a:solidFill>
                <a:latin typeface="Elephant" panose="02020904090505020303" pitchFamily="18" charset="0"/>
              </a:rPr>
              <a:t>Thank You</a:t>
            </a:r>
            <a:endParaRPr lang="en-ZA" sz="3200" b="1" dirty="0">
              <a:solidFill>
                <a:srgbClr val="002060"/>
              </a:solidFill>
              <a:latin typeface="Elephant" panose="02020904090505020303" pitchFamily="18" charset="0"/>
            </a:endParaRPr>
          </a:p>
        </p:txBody>
      </p:sp>
      <p:pic>
        <p:nvPicPr>
          <p:cNvPr id="13320" name="Picture 8" descr="Image result for south african map creat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293" y="2202660"/>
            <a:ext cx="3167567" cy="31884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9231639">
            <a:off x="2772016" y="2414894"/>
            <a:ext cx="4281553" cy="830997"/>
          </a:xfrm>
          <a:prstGeom prst="rect">
            <a:avLst/>
          </a:prstGeom>
          <a:noFill/>
        </p:spPr>
        <p:txBody>
          <a:bodyPr wrap="square" rtlCol="0">
            <a:prstTxWarp prst="textArchUp">
              <a:avLst>
                <a:gd name="adj" fmla="val 10602316"/>
              </a:avLst>
            </a:prstTxWarp>
            <a:spAutoFit/>
          </a:bodyPr>
          <a:lstStyle/>
          <a:p>
            <a:pPr algn="ctr"/>
            <a:r>
              <a:rPr lang="en-US" sz="3200" b="1" dirty="0" err="1">
                <a:solidFill>
                  <a:srgbClr val="C00000"/>
                </a:solidFill>
                <a:latin typeface="Elephant" panose="02020904090505020303" pitchFamily="18" charset="0"/>
              </a:rPr>
              <a:t>Ngiyabonga</a:t>
            </a:r>
            <a:endParaRPr lang="en-ZA" sz="3200" b="1" dirty="0">
              <a:solidFill>
                <a:srgbClr val="C00000"/>
              </a:solidFill>
              <a:latin typeface="Elephant" panose="02020904090505020303" pitchFamily="18" charset="0"/>
            </a:endParaRPr>
          </a:p>
        </p:txBody>
      </p:sp>
      <p:sp>
        <p:nvSpPr>
          <p:cNvPr id="11" name="TextBox 10"/>
          <p:cNvSpPr txBox="1"/>
          <p:nvPr/>
        </p:nvSpPr>
        <p:spPr>
          <a:xfrm rot="2641349">
            <a:off x="5054381" y="2325806"/>
            <a:ext cx="4281553" cy="830997"/>
          </a:xfrm>
          <a:prstGeom prst="rect">
            <a:avLst/>
          </a:prstGeom>
          <a:noFill/>
        </p:spPr>
        <p:txBody>
          <a:bodyPr wrap="square" rtlCol="0">
            <a:prstTxWarp prst="textArchUp">
              <a:avLst>
                <a:gd name="adj" fmla="val 10695746"/>
              </a:avLst>
            </a:prstTxWarp>
            <a:spAutoFit/>
          </a:bodyPr>
          <a:lstStyle/>
          <a:p>
            <a:pPr algn="ctr"/>
            <a:r>
              <a:rPr lang="en-US" sz="3200" b="1" dirty="0" err="1" smtClean="0">
                <a:solidFill>
                  <a:srgbClr val="008000"/>
                </a:solidFill>
                <a:latin typeface="Elephant" panose="02020904090505020303" pitchFamily="18" charset="0"/>
              </a:rPr>
              <a:t>Dankie</a:t>
            </a:r>
            <a:endParaRPr lang="en-ZA" sz="3200" b="1" dirty="0">
              <a:solidFill>
                <a:srgbClr val="008000"/>
              </a:solidFill>
              <a:latin typeface="Elephant" panose="02020904090505020303" pitchFamily="18" charset="0"/>
            </a:endParaRPr>
          </a:p>
        </p:txBody>
      </p:sp>
      <p:sp>
        <p:nvSpPr>
          <p:cNvPr id="8" name="Rectangle 7"/>
          <p:cNvSpPr/>
          <p:nvPr/>
        </p:nvSpPr>
        <p:spPr>
          <a:xfrm>
            <a:off x="8138615" y="5903626"/>
            <a:ext cx="6096000" cy="215444"/>
          </a:xfrm>
          <a:prstGeom prst="rect">
            <a:avLst/>
          </a:prstGeom>
        </p:spPr>
        <p:txBody>
          <a:bodyPr>
            <a:spAutoFit/>
          </a:bodyPr>
          <a:lstStyle/>
          <a:p>
            <a:r>
              <a:rPr lang="en-ZA" sz="800" dirty="0">
                <a:hlinkClick r:id="rId5"/>
              </a:rPr>
              <a:t>https://www.istockphoto.com/za/vector/south-africa-icon-montage-gm165790129-20069398</a:t>
            </a:r>
            <a:endParaRPr lang="en-ZA" sz="800" dirty="0"/>
          </a:p>
        </p:txBody>
      </p:sp>
    </p:spTree>
    <p:extLst>
      <p:ext uri="{BB962C8B-B14F-4D97-AF65-F5344CB8AC3E}">
        <p14:creationId xmlns:p14="http://schemas.microsoft.com/office/powerpoint/2010/main" val="28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3000" dirty="0" smtClean="0">
                <a:solidFill>
                  <a:srgbClr val="C00000"/>
                </a:solidFill>
                <a:latin typeface="Arial Black" panose="020B0A04020102020204" pitchFamily="34" charset="0"/>
              </a:rPr>
              <a:t>HIV-1</a:t>
            </a:r>
            <a:r>
              <a:rPr lang="en-US" sz="3000" dirty="0" smtClean="0">
                <a:solidFill>
                  <a:schemeClr val="tx1"/>
                </a:solidFill>
                <a:latin typeface="Arial Black" panose="020B0A04020102020204" pitchFamily="34" charset="0"/>
              </a:rPr>
              <a:t>: </a:t>
            </a:r>
            <a:r>
              <a:rPr lang="en-US" sz="2900" dirty="0" smtClean="0">
                <a:solidFill>
                  <a:schemeClr val="tx1"/>
                </a:solidFill>
                <a:latin typeface="Arial Black" panose="020B0A04020102020204" pitchFamily="34" charset="0"/>
              </a:rPr>
              <a:t>A Global epidemic with a South African HOTSPOT</a:t>
            </a:r>
            <a:endParaRPr lang="en-US" sz="2900" dirty="0">
              <a:solidFill>
                <a:schemeClr val="tx1"/>
              </a:solidFill>
              <a:latin typeface="Arial Black" panose="020B0A04020102020204" pitchFamily="34" charset="0"/>
            </a:endParaRPr>
          </a:p>
        </p:txBody>
      </p:sp>
      <p:pic>
        <p:nvPicPr>
          <p:cNvPr id="7" name="Picture 6"/>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pic>
        <p:nvPicPr>
          <p:cNvPr id="3" name="Picture 2"/>
          <p:cNvPicPr>
            <a:picLocks noChangeAspect="1"/>
          </p:cNvPicPr>
          <p:nvPr/>
        </p:nvPicPr>
        <p:blipFill>
          <a:blip r:embed="rId4"/>
          <a:stretch>
            <a:fillRect/>
          </a:stretch>
        </p:blipFill>
        <p:spPr>
          <a:xfrm>
            <a:off x="-4981" y="823054"/>
            <a:ext cx="6430879" cy="5118697"/>
          </a:xfrm>
          <a:prstGeom prst="rect">
            <a:avLst/>
          </a:prstGeom>
        </p:spPr>
      </p:pic>
      <p:cxnSp>
        <p:nvCxnSpPr>
          <p:cNvPr id="9" name="Straight Connector 8"/>
          <p:cNvCxnSpPr/>
          <p:nvPr/>
        </p:nvCxnSpPr>
        <p:spPr>
          <a:xfrm flipV="1">
            <a:off x="3813717" y="860787"/>
            <a:ext cx="2387705" cy="2718755"/>
          </a:xfrm>
          <a:prstGeom prst="line">
            <a:avLst/>
          </a:prstGeom>
          <a:ln w="38100" cap="flat" cmpd="sng" algn="ctr">
            <a:solidFill>
              <a:srgbClr val="E8303B"/>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a:off x="3564672" y="4216959"/>
            <a:ext cx="2531328" cy="500007"/>
          </a:xfrm>
          <a:prstGeom prst="line">
            <a:avLst/>
          </a:prstGeom>
          <a:ln w="38100" cap="flat" cmpd="sng" algn="ctr">
            <a:solidFill>
              <a:srgbClr val="E8303B"/>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p:cNvPicPr>
            <a:picLocks noChangeAspect="1"/>
          </p:cNvPicPr>
          <p:nvPr/>
        </p:nvPicPr>
        <p:blipFill>
          <a:blip r:embed="rId5"/>
          <a:stretch>
            <a:fillRect/>
          </a:stretch>
        </p:blipFill>
        <p:spPr>
          <a:xfrm>
            <a:off x="6185549" y="1322501"/>
            <a:ext cx="2219092" cy="1977558"/>
          </a:xfrm>
          <a:prstGeom prst="rect">
            <a:avLst/>
          </a:prstGeom>
        </p:spPr>
      </p:pic>
      <p:pic>
        <p:nvPicPr>
          <p:cNvPr id="23" name="Picture 22"/>
          <p:cNvPicPr>
            <a:picLocks noChangeAspect="1"/>
          </p:cNvPicPr>
          <p:nvPr/>
        </p:nvPicPr>
        <p:blipFill>
          <a:blip r:embed="rId6"/>
          <a:stretch>
            <a:fillRect/>
          </a:stretch>
        </p:blipFill>
        <p:spPr>
          <a:xfrm>
            <a:off x="6147131" y="3301349"/>
            <a:ext cx="2295929" cy="2007627"/>
          </a:xfrm>
          <a:prstGeom prst="rect">
            <a:avLst/>
          </a:prstGeom>
        </p:spPr>
      </p:pic>
      <p:pic>
        <p:nvPicPr>
          <p:cNvPr id="24" name="Picture 23"/>
          <p:cNvPicPr>
            <a:picLocks noChangeAspect="1"/>
          </p:cNvPicPr>
          <p:nvPr/>
        </p:nvPicPr>
        <p:blipFill rotWithShape="1">
          <a:blip r:embed="rId7"/>
          <a:srcRect b="39830"/>
          <a:stretch/>
        </p:blipFill>
        <p:spPr>
          <a:xfrm>
            <a:off x="5289503" y="5354383"/>
            <a:ext cx="4505942" cy="597562"/>
          </a:xfrm>
          <a:prstGeom prst="rect">
            <a:avLst/>
          </a:prstGeom>
        </p:spPr>
      </p:pic>
      <p:sp>
        <p:nvSpPr>
          <p:cNvPr id="17" name="TextBox 16"/>
          <p:cNvSpPr txBox="1"/>
          <p:nvPr/>
        </p:nvSpPr>
        <p:spPr>
          <a:xfrm>
            <a:off x="6096000" y="699674"/>
            <a:ext cx="2752725" cy="646331"/>
          </a:xfrm>
          <a:prstGeom prst="rect">
            <a:avLst/>
          </a:prstGeom>
          <a:noFill/>
        </p:spPr>
        <p:txBody>
          <a:bodyPr wrap="square" rtlCol="0">
            <a:spAutoFit/>
          </a:bodyPr>
          <a:lstStyle/>
          <a:p>
            <a:pPr algn="ctr"/>
            <a:r>
              <a:rPr lang="en-ZA" b="1" dirty="0" smtClean="0">
                <a:solidFill>
                  <a:schemeClr val="tx2"/>
                </a:solidFill>
              </a:rPr>
              <a:t>East and Southern Africa </a:t>
            </a:r>
          </a:p>
          <a:p>
            <a:pPr algn="ctr"/>
            <a:r>
              <a:rPr lang="en-ZA" b="1" dirty="0" smtClean="0">
                <a:solidFill>
                  <a:schemeClr val="tx2"/>
                </a:solidFill>
              </a:rPr>
              <a:t>(19.6 million) </a:t>
            </a:r>
            <a:endParaRPr lang="en-ZA" b="1" dirty="0">
              <a:solidFill>
                <a:schemeClr val="tx2"/>
              </a:solidFill>
            </a:endParaRPr>
          </a:p>
        </p:txBody>
      </p:sp>
      <p:sp>
        <p:nvSpPr>
          <p:cNvPr id="26" name="TextBox 25"/>
          <p:cNvSpPr txBox="1"/>
          <p:nvPr/>
        </p:nvSpPr>
        <p:spPr>
          <a:xfrm>
            <a:off x="660160" y="948023"/>
            <a:ext cx="4629343" cy="369332"/>
          </a:xfrm>
          <a:prstGeom prst="rect">
            <a:avLst/>
          </a:prstGeom>
          <a:noFill/>
        </p:spPr>
        <p:txBody>
          <a:bodyPr wrap="square" rtlCol="0">
            <a:spAutoFit/>
          </a:bodyPr>
          <a:lstStyle/>
          <a:p>
            <a:pPr algn="ctr"/>
            <a:r>
              <a:rPr lang="en-ZA" b="1" dirty="0" smtClean="0">
                <a:solidFill>
                  <a:srgbClr val="C00000"/>
                </a:solidFill>
              </a:rPr>
              <a:t>36.9 million PLHIV in 2017 globally</a:t>
            </a:r>
            <a:endParaRPr lang="en-ZA" b="1" dirty="0">
              <a:solidFill>
                <a:srgbClr val="C00000"/>
              </a:solidFill>
            </a:endParaRPr>
          </a:p>
        </p:txBody>
      </p:sp>
      <p:grpSp>
        <p:nvGrpSpPr>
          <p:cNvPr id="29" name="Group 28"/>
          <p:cNvGrpSpPr/>
          <p:nvPr/>
        </p:nvGrpSpPr>
        <p:grpSpPr>
          <a:xfrm>
            <a:off x="8718393" y="853077"/>
            <a:ext cx="3052406" cy="2296311"/>
            <a:chOff x="1860331" y="273758"/>
            <a:chExt cx="7399283" cy="5350743"/>
          </a:xfrm>
        </p:grpSpPr>
        <p:pic>
          <p:nvPicPr>
            <p:cNvPr id="30" name="Picture 2" descr="Image result for south africa flag map"/>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0331" y="273758"/>
              <a:ext cx="7399283" cy="535074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aids ribbon transparent backgroun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3802" y="2630465"/>
              <a:ext cx="1961819" cy="1961819"/>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8947848" y="3396883"/>
            <a:ext cx="3244151" cy="2062103"/>
          </a:xfrm>
          <a:prstGeom prst="rect">
            <a:avLst/>
          </a:prstGeom>
          <a:noFill/>
        </p:spPr>
        <p:txBody>
          <a:bodyPr wrap="square" rtlCol="0">
            <a:spAutoFit/>
          </a:bodyPr>
          <a:lstStyle/>
          <a:p>
            <a:pPr marL="285750" indent="-285750" algn="ctr">
              <a:buFont typeface="Wingdings" panose="05000000000000000000" pitchFamily="2" charset="2"/>
              <a:buChar char="§"/>
              <a:defRPr/>
            </a:pPr>
            <a:r>
              <a:rPr lang="en-ZA" sz="1600" b="1" dirty="0">
                <a:solidFill>
                  <a:srgbClr val="C00000"/>
                </a:solidFill>
                <a:latin typeface="arial" panose="020B0604020202020204" pitchFamily="34" charset="0"/>
              </a:rPr>
              <a:t>7.2 million </a:t>
            </a:r>
            <a:r>
              <a:rPr lang="en-ZA" sz="1600" b="1" dirty="0">
                <a:latin typeface="arial" panose="020B0604020202020204" pitchFamily="34" charset="0"/>
              </a:rPr>
              <a:t>PLHIV</a:t>
            </a:r>
          </a:p>
          <a:p>
            <a:pPr algn="ctr">
              <a:defRPr/>
            </a:pPr>
            <a:r>
              <a:rPr lang="en-ZA" sz="1600" b="1" dirty="0" smtClean="0">
                <a:latin typeface="arial" panose="020B0604020202020204" pitchFamily="34" charset="0"/>
              </a:rPr>
              <a:t>19% </a:t>
            </a:r>
            <a:r>
              <a:rPr lang="en-ZA" sz="1600" b="1" dirty="0">
                <a:latin typeface="arial" panose="020B0604020202020204" pitchFamily="34" charset="0"/>
              </a:rPr>
              <a:t>of global # </a:t>
            </a:r>
          </a:p>
          <a:p>
            <a:pPr algn="ctr">
              <a:defRPr/>
            </a:pPr>
            <a:endParaRPr lang="en-ZA" sz="1600" b="1" dirty="0" smtClean="0">
              <a:solidFill>
                <a:srgbClr val="C00000"/>
              </a:solidFill>
              <a:latin typeface="arial" panose="020B0604020202020204" pitchFamily="34" charset="0"/>
            </a:endParaRPr>
          </a:p>
          <a:p>
            <a:pPr marL="285750" indent="-285750" algn="ctr">
              <a:buFont typeface="Arial" panose="020B0604020202020204" pitchFamily="34" charset="0"/>
              <a:buChar char="•"/>
              <a:defRPr/>
            </a:pPr>
            <a:r>
              <a:rPr lang="en-ZA" sz="1600" b="1" dirty="0" smtClean="0">
                <a:solidFill>
                  <a:srgbClr val="C00000"/>
                </a:solidFill>
                <a:latin typeface="arial" panose="020B0604020202020204" pitchFamily="34" charset="0"/>
              </a:rPr>
              <a:t>270 </a:t>
            </a:r>
            <a:r>
              <a:rPr lang="en-ZA" sz="1600" b="1" dirty="0">
                <a:solidFill>
                  <a:srgbClr val="C00000"/>
                </a:solidFill>
                <a:latin typeface="arial" panose="020B0604020202020204" pitchFamily="34" charset="0"/>
              </a:rPr>
              <a:t>000 </a:t>
            </a:r>
            <a:r>
              <a:rPr lang="en-ZA" sz="1600" b="1" dirty="0">
                <a:latin typeface="arial" panose="020B0604020202020204" pitchFamily="34" charset="0"/>
              </a:rPr>
              <a:t>new infections</a:t>
            </a:r>
          </a:p>
          <a:p>
            <a:pPr algn="ctr">
              <a:defRPr/>
            </a:pPr>
            <a:r>
              <a:rPr lang="en-ZA" sz="1600" b="1" dirty="0">
                <a:latin typeface="arial" panose="020B0604020202020204" pitchFamily="34" charset="0"/>
              </a:rPr>
              <a:t>15% of global #</a:t>
            </a:r>
          </a:p>
          <a:p>
            <a:pPr algn="ctr">
              <a:defRPr/>
            </a:pPr>
            <a:endParaRPr lang="en-ZA" sz="1600" b="1" dirty="0" smtClean="0">
              <a:solidFill>
                <a:srgbClr val="C00000"/>
              </a:solidFill>
              <a:latin typeface="arial" panose="020B0604020202020204" pitchFamily="34" charset="0"/>
            </a:endParaRPr>
          </a:p>
          <a:p>
            <a:pPr marL="285750" indent="-285750" algn="ctr">
              <a:buFont typeface="Arial" panose="020B0604020202020204" pitchFamily="34" charset="0"/>
              <a:buChar char="•"/>
              <a:defRPr/>
            </a:pPr>
            <a:r>
              <a:rPr lang="en-ZA" sz="1600" b="1" dirty="0" smtClean="0">
                <a:solidFill>
                  <a:srgbClr val="C00000"/>
                </a:solidFill>
                <a:latin typeface="arial" panose="020B0604020202020204" pitchFamily="34" charset="0"/>
              </a:rPr>
              <a:t>110 </a:t>
            </a:r>
            <a:r>
              <a:rPr lang="en-ZA" sz="1600" b="1" dirty="0">
                <a:solidFill>
                  <a:srgbClr val="C00000"/>
                </a:solidFill>
                <a:latin typeface="arial" panose="020B0604020202020204" pitchFamily="34" charset="0"/>
              </a:rPr>
              <a:t>000 </a:t>
            </a:r>
            <a:r>
              <a:rPr lang="en-ZA" sz="1600" b="1" dirty="0">
                <a:latin typeface="arial" panose="020B0604020202020204" pitchFamily="34" charset="0"/>
              </a:rPr>
              <a:t>AIDS-related deaths </a:t>
            </a:r>
          </a:p>
          <a:p>
            <a:pPr algn="ctr">
              <a:defRPr/>
            </a:pPr>
            <a:r>
              <a:rPr lang="en-ZA" sz="1600" b="1" dirty="0">
                <a:latin typeface="arial" panose="020B0604020202020204" pitchFamily="34" charset="0"/>
              </a:rPr>
              <a:t>11% of global #</a:t>
            </a:r>
          </a:p>
        </p:txBody>
      </p:sp>
      <p:sp>
        <p:nvSpPr>
          <p:cNvPr id="33" name="TextBox 32"/>
          <p:cNvSpPr txBox="1"/>
          <p:nvPr/>
        </p:nvSpPr>
        <p:spPr>
          <a:xfrm>
            <a:off x="5324475" y="5908456"/>
            <a:ext cx="6828768" cy="200055"/>
          </a:xfrm>
          <a:prstGeom prst="rect">
            <a:avLst/>
          </a:prstGeom>
          <a:noFill/>
        </p:spPr>
        <p:txBody>
          <a:bodyPr wrap="square" rtlCol="0">
            <a:spAutoFit/>
          </a:bodyPr>
          <a:lstStyle/>
          <a:p>
            <a:pPr algn="r"/>
            <a:r>
              <a:rPr lang="en-ZA" sz="700" dirty="0" smtClean="0">
                <a:solidFill>
                  <a:schemeClr val="tx1">
                    <a:lumMod val="75000"/>
                    <a:lumOff val="25000"/>
                  </a:schemeClr>
                </a:solidFill>
                <a:latin typeface="Arial" panose="020B0604020202020204" pitchFamily="34" charset="0"/>
                <a:cs typeface="Arial" panose="020B0604020202020204" pitchFamily="34" charset="0"/>
              </a:rPr>
              <a:t>Source: UNAIDS 2018 estimates</a:t>
            </a:r>
            <a:endParaRPr lang="en-ZA" sz="7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61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2900" dirty="0" smtClean="0">
                <a:solidFill>
                  <a:srgbClr val="C00000"/>
                </a:solidFill>
                <a:latin typeface="Arial Black" panose="020B0A04020102020204" pitchFamily="34" charset="0"/>
              </a:rPr>
              <a:t> Host Genetics </a:t>
            </a:r>
            <a:r>
              <a:rPr lang="en-US" sz="2900" dirty="0" smtClean="0">
                <a:solidFill>
                  <a:schemeClr val="tx1"/>
                </a:solidFill>
                <a:latin typeface="Arial Black" panose="020B0A04020102020204" pitchFamily="34" charset="0"/>
              </a:rPr>
              <a:t>contributes to </a:t>
            </a:r>
            <a:r>
              <a:rPr lang="en-US" sz="2900" dirty="0" smtClean="0">
                <a:solidFill>
                  <a:srgbClr val="C00000"/>
                </a:solidFill>
                <a:latin typeface="Arial Black" panose="020B0A04020102020204" pitchFamily="34" charset="0"/>
              </a:rPr>
              <a:t>variability </a:t>
            </a:r>
            <a:r>
              <a:rPr lang="en-US" sz="2900" dirty="0" smtClean="0">
                <a:solidFill>
                  <a:schemeClr val="tx1"/>
                </a:solidFill>
                <a:latin typeface="Arial Black" panose="020B0A04020102020204" pitchFamily="34" charset="0"/>
              </a:rPr>
              <a:t>in HIV-1 disease </a:t>
            </a:r>
            <a:endParaRPr lang="en-US" sz="2900" dirty="0">
              <a:solidFill>
                <a:schemeClr val="tx1"/>
              </a:solidFill>
              <a:latin typeface="Arial Black" panose="020B0A04020102020204" pitchFamily="34" charset="0"/>
            </a:endParaRPr>
          </a:p>
        </p:txBody>
      </p:sp>
      <p:pic>
        <p:nvPicPr>
          <p:cNvPr id="7" name="Picture 6"/>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
        <p:nvSpPr>
          <p:cNvPr id="13" name="TextBox 12"/>
          <p:cNvSpPr txBox="1"/>
          <p:nvPr/>
        </p:nvSpPr>
        <p:spPr>
          <a:xfrm>
            <a:off x="194003" y="5455464"/>
            <a:ext cx="6448097" cy="200055"/>
          </a:xfrm>
          <a:prstGeom prst="rect">
            <a:avLst/>
          </a:prstGeom>
          <a:noFill/>
        </p:spPr>
        <p:txBody>
          <a:bodyPr wrap="square" rtlCol="0">
            <a:spAutoFit/>
          </a:bodyPr>
          <a:lstStyle/>
          <a:p>
            <a:r>
              <a:rPr lang="en-ZA" sz="700" dirty="0" smtClean="0">
                <a:solidFill>
                  <a:schemeClr val="tx1">
                    <a:lumMod val="75000"/>
                    <a:lumOff val="25000"/>
                  </a:schemeClr>
                </a:solidFill>
                <a:latin typeface="Arial" panose="020B0604020202020204" pitchFamily="34" charset="0"/>
                <a:cs typeface="Arial" panose="020B0604020202020204" pitchFamily="34" charset="0"/>
              </a:rPr>
              <a:t>Adapted from: An and Winkler. (2010).</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 </a:t>
            </a:r>
            <a:r>
              <a:rPr lang="en-ZA" sz="700" dirty="0" smtClean="0">
                <a:solidFill>
                  <a:schemeClr val="tx1">
                    <a:lumMod val="75000"/>
                    <a:lumOff val="25000"/>
                  </a:schemeClr>
                </a:solidFill>
                <a:latin typeface="Arial" panose="020B0604020202020204" pitchFamily="34" charset="0"/>
                <a:cs typeface="Arial" panose="020B0604020202020204" pitchFamily="34" charset="0"/>
              </a:rPr>
              <a:t>Trends Genet.</a:t>
            </a:r>
            <a:r>
              <a:rPr lang="en-ZA" sz="700" dirty="0">
                <a:solidFill>
                  <a:schemeClr val="tx1">
                    <a:lumMod val="75000"/>
                    <a:lumOff val="25000"/>
                  </a:schemeClr>
                </a:solidFill>
                <a:latin typeface="Arial" panose="020B0604020202020204" pitchFamily="34" charset="0"/>
                <a:cs typeface="Arial" panose="020B0604020202020204" pitchFamily="34" charset="0"/>
              </a:rPr>
              <a:t> </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26(3)</a:t>
            </a:r>
            <a:r>
              <a:rPr lang="en-ZA" sz="700" dirty="0" smtClean="0">
                <a:solidFill>
                  <a:schemeClr val="tx1">
                    <a:lumMod val="75000"/>
                    <a:lumOff val="25000"/>
                  </a:schemeClr>
                </a:solidFill>
                <a:latin typeface="Arial" panose="020B0604020202020204" pitchFamily="34" charset="0"/>
                <a:cs typeface="Arial" panose="020B0604020202020204" pitchFamily="34" charset="0"/>
              </a:rPr>
              <a:t>:119-131. </a:t>
            </a:r>
            <a:r>
              <a:rPr lang="en-ZA" sz="700" dirty="0" err="1" smtClean="0">
                <a:solidFill>
                  <a:schemeClr val="tx1">
                    <a:lumMod val="75000"/>
                    <a:lumOff val="25000"/>
                  </a:schemeClr>
                </a:solidFill>
                <a:latin typeface="Arial" panose="020B0604020202020204" pitchFamily="34" charset="0"/>
                <a:cs typeface="Arial" panose="020B0604020202020204" pitchFamily="34" charset="0"/>
              </a:rPr>
              <a:t>Fellay</a:t>
            </a:r>
            <a:r>
              <a:rPr lang="en-ZA" sz="700" dirty="0" smtClean="0">
                <a:solidFill>
                  <a:schemeClr val="tx1">
                    <a:lumMod val="75000"/>
                    <a:lumOff val="25000"/>
                  </a:schemeClr>
                </a:solidFill>
                <a:latin typeface="Arial" panose="020B0604020202020204" pitchFamily="34" charset="0"/>
                <a:cs typeface="Arial" panose="020B0604020202020204" pitchFamily="34" charset="0"/>
              </a:rPr>
              <a:t> (2009). </a:t>
            </a:r>
            <a:r>
              <a:rPr lang="en-ZA" sz="700" dirty="0" err="1" smtClean="0">
                <a:solidFill>
                  <a:schemeClr val="tx1">
                    <a:lumMod val="75000"/>
                    <a:lumOff val="25000"/>
                  </a:schemeClr>
                </a:solidFill>
                <a:latin typeface="Arial" panose="020B0604020202020204" pitchFamily="34" charset="0"/>
                <a:cs typeface="Arial" panose="020B0604020202020204" pitchFamily="34" charset="0"/>
              </a:rPr>
              <a:t>Antivir</a:t>
            </a:r>
            <a:r>
              <a:rPr lang="en-ZA" sz="700" dirty="0" smtClean="0">
                <a:solidFill>
                  <a:schemeClr val="tx1">
                    <a:lumMod val="75000"/>
                    <a:lumOff val="25000"/>
                  </a:schemeClr>
                </a:solidFill>
                <a:latin typeface="Arial" panose="020B0604020202020204" pitchFamily="34" charset="0"/>
                <a:cs typeface="Arial" panose="020B0604020202020204" pitchFamily="34" charset="0"/>
              </a:rPr>
              <a:t> </a:t>
            </a:r>
            <a:r>
              <a:rPr lang="en-ZA" sz="700" dirty="0" err="1" smtClean="0">
                <a:solidFill>
                  <a:schemeClr val="tx1">
                    <a:lumMod val="75000"/>
                    <a:lumOff val="25000"/>
                  </a:schemeClr>
                </a:solidFill>
                <a:latin typeface="Arial" panose="020B0604020202020204" pitchFamily="34" charset="0"/>
                <a:cs typeface="Arial" panose="020B0604020202020204" pitchFamily="34" charset="0"/>
              </a:rPr>
              <a:t>Ther</a:t>
            </a:r>
            <a:r>
              <a:rPr lang="en-ZA" sz="700" dirty="0" smtClean="0">
                <a:solidFill>
                  <a:schemeClr val="tx1">
                    <a:lumMod val="75000"/>
                    <a:lumOff val="25000"/>
                  </a:schemeClr>
                </a:solidFill>
                <a:latin typeface="Arial" panose="020B0604020202020204" pitchFamily="34" charset="0"/>
                <a:cs typeface="Arial" panose="020B0604020202020204" pitchFamily="34" charset="0"/>
              </a:rPr>
              <a:t>. </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14</a:t>
            </a:r>
            <a:r>
              <a:rPr lang="en-ZA" sz="700" dirty="0" smtClean="0">
                <a:solidFill>
                  <a:schemeClr val="tx1">
                    <a:lumMod val="75000"/>
                    <a:lumOff val="25000"/>
                  </a:schemeClr>
                </a:solidFill>
                <a:latin typeface="Arial" panose="020B0604020202020204" pitchFamily="34" charset="0"/>
                <a:cs typeface="Arial" panose="020B0604020202020204" pitchFamily="34" charset="0"/>
              </a:rPr>
              <a:t>:731-738</a:t>
            </a:r>
            <a:endParaRPr lang="en-ZA" sz="7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047997641"/>
              </p:ext>
            </p:extLst>
          </p:nvPr>
        </p:nvGraphicFramePr>
        <p:xfrm>
          <a:off x="194003" y="1848812"/>
          <a:ext cx="5889297" cy="3230880"/>
        </p:xfrm>
        <a:graphic>
          <a:graphicData uri="http://schemas.openxmlformats.org/drawingml/2006/table">
            <a:tbl>
              <a:tblPr firstRow="1" bandRow="1">
                <a:tableStyleId>{85BE263C-DBD7-4A20-BB59-AAB30ACAA65A}</a:tableStyleId>
              </a:tblPr>
              <a:tblGrid>
                <a:gridCol w="1807676">
                  <a:extLst>
                    <a:ext uri="{9D8B030D-6E8A-4147-A177-3AD203B41FA5}">
                      <a16:colId xmlns:a16="http://schemas.microsoft.com/office/drawing/2014/main" val="582846757"/>
                    </a:ext>
                  </a:extLst>
                </a:gridCol>
                <a:gridCol w="4081621">
                  <a:extLst>
                    <a:ext uri="{9D8B030D-6E8A-4147-A177-3AD203B41FA5}">
                      <a16:colId xmlns:a16="http://schemas.microsoft.com/office/drawing/2014/main" val="1127533410"/>
                    </a:ext>
                  </a:extLst>
                </a:gridCol>
              </a:tblGrid>
              <a:tr h="240475">
                <a:tc>
                  <a:txBody>
                    <a:bodyPr/>
                    <a:lstStyle/>
                    <a:p>
                      <a:endParaRPr lang="en-ZA" sz="1400"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US" sz="1400" dirty="0" smtClean="0">
                          <a:latin typeface="Arial" panose="020B0604020202020204" pitchFamily="34" charset="0"/>
                          <a:cs typeface="Arial" panose="020B0604020202020204" pitchFamily="34" charset="0"/>
                        </a:rPr>
                        <a:t>Gene</a:t>
                      </a:r>
                      <a:endParaRPr lang="en-ZA" sz="1400" dirty="0">
                        <a:latin typeface="Arial" panose="020B0604020202020204" pitchFamily="34" charset="0"/>
                        <a:cs typeface="Arial" panose="020B0604020202020204" pitchFamily="34" charset="0"/>
                      </a:endParaRPr>
                    </a:p>
                  </a:txBody>
                  <a:tcPr>
                    <a:solidFill>
                      <a:schemeClr val="accent2">
                        <a:lumMod val="75000"/>
                      </a:schemeClr>
                    </a:solidFill>
                  </a:tcPr>
                </a:tc>
                <a:extLst>
                  <a:ext uri="{0D108BD9-81ED-4DB2-BD59-A6C34878D82A}">
                    <a16:rowId xmlns:a16="http://schemas.microsoft.com/office/drawing/2014/main" val="1775504869"/>
                  </a:ext>
                </a:extLst>
              </a:tr>
              <a:tr h="517928">
                <a:tc>
                  <a:txBody>
                    <a:bodyPr/>
                    <a:lstStyle/>
                    <a:p>
                      <a:r>
                        <a:rPr lang="en-US" sz="1400" b="1" dirty="0" smtClean="0">
                          <a:latin typeface="Arial" panose="020B0604020202020204" pitchFamily="34" charset="0"/>
                          <a:cs typeface="Arial" panose="020B0604020202020204" pitchFamily="34" charset="0"/>
                        </a:rPr>
                        <a:t>HIV-1</a:t>
                      </a:r>
                      <a:r>
                        <a:rPr lang="en-US" sz="1400" b="1" baseline="0" dirty="0" smtClean="0">
                          <a:latin typeface="Arial" panose="020B0604020202020204" pitchFamily="34" charset="0"/>
                          <a:cs typeface="Arial" panose="020B0604020202020204" pitchFamily="34" charset="0"/>
                        </a:rPr>
                        <a:t> entry</a:t>
                      </a:r>
                      <a:endParaRPr lang="en-ZA" sz="14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dirty="0" smtClean="0">
                          <a:latin typeface="Arial" panose="020B0604020202020204" pitchFamily="34" charset="0"/>
                          <a:cs typeface="Arial" panose="020B0604020202020204" pitchFamily="34" charset="0"/>
                        </a:rPr>
                        <a:t>Receptors: CCR5,</a:t>
                      </a:r>
                      <a:r>
                        <a:rPr lang="en-US" sz="1400" baseline="0" dirty="0" smtClean="0">
                          <a:latin typeface="Arial" panose="020B0604020202020204" pitchFamily="34" charset="0"/>
                          <a:cs typeface="Arial" panose="020B0604020202020204" pitchFamily="34" charset="0"/>
                        </a:rPr>
                        <a:t> CCR2, CXCR6, CXCR1, CX3CR1, DARC, DC-SIGN, i.e. </a:t>
                      </a:r>
                      <a:r>
                        <a:rPr lang="en-US" sz="1400" baseline="0" dirty="0" smtClean="0">
                          <a:solidFill>
                            <a:srgbClr val="C00000"/>
                          </a:solidFill>
                          <a:latin typeface="Arial" panose="020B0604020202020204" pitchFamily="34" charset="0"/>
                          <a:cs typeface="Arial" panose="020B0604020202020204" pitchFamily="34" charset="0"/>
                        </a:rPr>
                        <a:t>CCR5</a:t>
                      </a:r>
                      <a:r>
                        <a:rPr lang="el-GR" sz="1400" baseline="0" dirty="0" smtClean="0">
                          <a:solidFill>
                            <a:srgbClr val="C00000"/>
                          </a:solidFill>
                          <a:latin typeface="Arial" panose="020B0604020202020204" pitchFamily="34" charset="0"/>
                          <a:cs typeface="Arial" panose="020B0604020202020204" pitchFamily="34" charset="0"/>
                        </a:rPr>
                        <a:t>Δ</a:t>
                      </a:r>
                      <a:r>
                        <a:rPr lang="en-US" sz="1400" baseline="0" dirty="0" smtClean="0">
                          <a:solidFill>
                            <a:srgbClr val="C00000"/>
                          </a:solidFill>
                          <a:latin typeface="Arial" panose="020B0604020202020204" pitchFamily="34" charset="0"/>
                          <a:cs typeface="Arial" panose="020B0604020202020204" pitchFamily="34" charset="0"/>
                        </a:rPr>
                        <a:t>32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latin typeface="Arial" panose="020B0604020202020204" pitchFamily="34" charset="0"/>
                          <a:cs typeface="Arial" panose="020B0604020202020204" pitchFamily="34" charset="0"/>
                        </a:rPr>
                        <a:t>Ligands: SDF1</a:t>
                      </a:r>
                      <a:r>
                        <a:rPr lang="el-GR" sz="1400" baseline="0" dirty="0" smtClean="0">
                          <a:latin typeface="Arial" panose="020B0604020202020204" pitchFamily="34" charset="0"/>
                          <a:cs typeface="Arial" panose="020B0604020202020204" pitchFamily="34" charset="0"/>
                        </a:rPr>
                        <a:t>α</a:t>
                      </a:r>
                      <a:r>
                        <a:rPr lang="en-US" sz="1400" baseline="0" dirty="0" smtClean="0">
                          <a:latin typeface="Arial" panose="020B0604020202020204" pitchFamily="34" charset="0"/>
                          <a:cs typeface="Arial" panose="020B0604020202020204" pitchFamily="34" charset="0"/>
                        </a:rPr>
                        <a:t>, CCL3L1, CCL4L1, CCL5 </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4165095361"/>
                  </a:ext>
                </a:extLst>
              </a:tr>
              <a:tr h="300070">
                <a:tc>
                  <a:txBody>
                    <a:bodyPr/>
                    <a:lstStyle/>
                    <a:p>
                      <a:r>
                        <a:rPr lang="en-US" sz="1400" b="1" dirty="0" smtClean="0">
                          <a:latin typeface="Arial" panose="020B0604020202020204" pitchFamily="34" charset="0"/>
                          <a:cs typeface="Arial" panose="020B0604020202020204" pitchFamily="34" charset="0"/>
                        </a:rPr>
                        <a:t>Pattern Recognition</a:t>
                      </a:r>
                      <a:endParaRPr lang="en-ZA" sz="1400" b="1"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TLR8, TLR9</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4825475"/>
                  </a:ext>
                </a:extLst>
              </a:tr>
              <a:tr h="961867">
                <a:tc>
                  <a:txBody>
                    <a:bodyPr/>
                    <a:lstStyle/>
                    <a:p>
                      <a:r>
                        <a:rPr lang="en-US" sz="1400" b="1" dirty="0" smtClean="0">
                          <a:latin typeface="Arial" panose="020B0604020202020204" pitchFamily="34" charset="0"/>
                          <a:cs typeface="Arial" panose="020B0604020202020204" pitchFamily="34" charset="0"/>
                        </a:rPr>
                        <a:t>Immune</a:t>
                      </a:r>
                      <a:r>
                        <a:rPr lang="en-US" sz="1400" b="1" baseline="0" dirty="0" smtClean="0">
                          <a:latin typeface="Arial" panose="020B0604020202020204" pitchFamily="34" charset="0"/>
                          <a:cs typeface="Arial" panose="020B0604020202020204" pitchFamily="34" charset="0"/>
                        </a:rPr>
                        <a:t> Response</a:t>
                      </a:r>
                      <a:endParaRPr lang="en-ZA" sz="1400" b="1" dirty="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1400" dirty="0" smtClean="0">
                          <a:latin typeface="Arial" panose="020B0604020202020204" pitchFamily="34" charset="0"/>
                          <a:cs typeface="Arial" panose="020B0604020202020204" pitchFamily="34" charset="0"/>
                        </a:rPr>
                        <a:t>HLA system- HLA</a:t>
                      </a:r>
                      <a:r>
                        <a:rPr lang="en-US" sz="1400" baseline="0" dirty="0" smtClean="0">
                          <a:latin typeface="Arial" panose="020B0604020202020204" pitchFamily="34" charset="0"/>
                          <a:cs typeface="Arial" panose="020B0604020202020204" pitchFamily="34" charset="0"/>
                        </a:rPr>
                        <a:t> class I (A,B, C)</a:t>
                      </a:r>
                    </a:p>
                    <a:p>
                      <a:r>
                        <a:rPr lang="en-US" sz="1400" baseline="0" dirty="0" smtClean="0">
                          <a:latin typeface="Arial" panose="020B0604020202020204" pitchFamily="34" charset="0"/>
                          <a:cs typeface="Arial" panose="020B0604020202020204" pitchFamily="34" charset="0"/>
                        </a:rPr>
                        <a:t>i.e. </a:t>
                      </a:r>
                      <a:r>
                        <a:rPr lang="en-US" sz="1400" baseline="0" dirty="0" smtClean="0">
                          <a:solidFill>
                            <a:srgbClr val="C00000"/>
                          </a:solidFill>
                          <a:latin typeface="Arial" panose="020B0604020202020204" pitchFamily="34" charset="0"/>
                          <a:cs typeface="Arial" panose="020B0604020202020204" pitchFamily="34" charset="0"/>
                        </a:rPr>
                        <a:t>HLA B*27 and B*57</a:t>
                      </a:r>
                    </a:p>
                    <a:p>
                      <a:r>
                        <a:rPr lang="en-US" sz="1400" baseline="0" dirty="0" smtClean="0">
                          <a:latin typeface="Arial" panose="020B0604020202020204" pitchFamily="34" charset="0"/>
                          <a:cs typeface="Arial" panose="020B0604020202020204" pitchFamily="34" charset="0"/>
                        </a:rPr>
                        <a:t>KIR system - KIR3DS1 (±</a:t>
                      </a:r>
                      <a:r>
                        <a:rPr lang="en-ZA" sz="1400" dirty="0" smtClean="0">
                          <a:latin typeface="Arial" panose="020B0604020202020204" pitchFamily="34" charset="0"/>
                          <a:cs typeface="Arial" panose="020B0604020202020204" pitchFamily="34" charset="0"/>
                        </a:rPr>
                        <a:t>HLA Bw4-80I ligand)</a:t>
                      </a:r>
                      <a:endParaRPr lang="en-US" sz="1400" baseline="0" dirty="0" smtClean="0">
                        <a:latin typeface="Arial" panose="020B0604020202020204" pitchFamily="34" charset="0"/>
                        <a:cs typeface="Arial" panose="020B0604020202020204" pitchFamily="34" charset="0"/>
                      </a:endParaRPr>
                    </a:p>
                    <a:p>
                      <a:r>
                        <a:rPr lang="en-US" sz="1400" baseline="0" dirty="0" smtClean="0">
                          <a:latin typeface="Arial" panose="020B0604020202020204" pitchFamily="34" charset="0"/>
                          <a:cs typeface="Arial" panose="020B0604020202020204" pitchFamily="34" charset="0"/>
                        </a:rPr>
                        <a:t>Cytokines - IL10, IFN</a:t>
                      </a:r>
                      <a:r>
                        <a:rPr lang="en-US" sz="1400" baseline="0" dirty="0" smtClean="0">
                          <a:latin typeface="Arial" panose="020B0604020202020204" pitchFamily="34" charset="0"/>
                          <a:cs typeface="Arial" panose="020B0604020202020204" pitchFamily="34" charset="0"/>
                          <a:sym typeface="Symbol" panose="05050102010706020507" pitchFamily="18" charset="2"/>
                        </a:rPr>
                        <a:t></a:t>
                      </a:r>
                    </a:p>
                    <a:p>
                      <a:r>
                        <a:rPr lang="en-US" sz="1400" baseline="0" dirty="0" smtClean="0">
                          <a:latin typeface="Arial" panose="020B0604020202020204" pitchFamily="34" charset="0"/>
                          <a:cs typeface="Arial" panose="020B0604020202020204" pitchFamily="34" charset="0"/>
                          <a:sym typeface="Symbol" panose="05050102010706020507" pitchFamily="18" charset="2"/>
                        </a:rPr>
                        <a:t>Others - MBL2, DEFB1</a:t>
                      </a:r>
                      <a:endParaRPr lang="en-ZA" sz="1400" dirty="0">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603078386"/>
                  </a:ext>
                </a:extLst>
              </a:tr>
              <a:tr h="517928">
                <a:tc>
                  <a:txBody>
                    <a:bodyPr/>
                    <a:lstStyle/>
                    <a:p>
                      <a:r>
                        <a:rPr lang="en-US" sz="1400" b="1" dirty="0" smtClean="0">
                          <a:latin typeface="Arial" panose="020B0604020202020204" pitchFamily="34" charset="0"/>
                          <a:cs typeface="Arial" panose="020B0604020202020204" pitchFamily="34" charset="0"/>
                        </a:rPr>
                        <a:t>Post-entry Intrinsic</a:t>
                      </a:r>
                      <a:r>
                        <a:rPr lang="en-US" sz="1400" b="1" baseline="0" dirty="0" smtClean="0">
                          <a:latin typeface="Arial" panose="020B0604020202020204" pitchFamily="34" charset="0"/>
                          <a:cs typeface="Arial" panose="020B0604020202020204" pitchFamily="34" charset="0"/>
                        </a:rPr>
                        <a:t> Antiviral factor</a:t>
                      </a:r>
                      <a:endParaRPr lang="en-ZA" sz="1400" b="1"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PPIA/</a:t>
                      </a:r>
                      <a:r>
                        <a:rPr lang="en-ZA" sz="1400" dirty="0" err="1" smtClean="0">
                          <a:latin typeface="Arial" panose="020B0604020202020204" pitchFamily="34" charset="0"/>
                          <a:cs typeface="Arial" panose="020B0604020202020204" pitchFamily="34" charset="0"/>
                        </a:rPr>
                        <a:t>CypA</a:t>
                      </a:r>
                      <a:r>
                        <a:rPr lang="en-ZA" sz="1400" dirty="0" smtClean="0">
                          <a:latin typeface="Arial" panose="020B0604020202020204" pitchFamily="34" charset="0"/>
                          <a:cs typeface="Arial" panose="020B0604020202020204" pitchFamily="34" charset="0"/>
                        </a:rPr>
                        <a:t>, TSG101, APOBEC3G/</a:t>
                      </a:r>
                      <a:r>
                        <a:rPr lang="en-ZA" sz="1400" baseline="0" dirty="0" smtClean="0">
                          <a:latin typeface="Arial" panose="020B0604020202020204" pitchFamily="34" charset="0"/>
                          <a:cs typeface="Arial" panose="020B0604020202020204" pitchFamily="34" charset="0"/>
                        </a:rPr>
                        <a:t>B, TRIM5</a:t>
                      </a:r>
                      <a:r>
                        <a:rPr lang="el-GR" sz="1400" baseline="0" dirty="0" smtClean="0">
                          <a:latin typeface="Arial" panose="020B0604020202020204" pitchFamily="34" charset="0"/>
                          <a:cs typeface="Arial" panose="020B0604020202020204" pitchFamily="34" charset="0"/>
                        </a:rPr>
                        <a:t>α</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9025516"/>
                  </a:ext>
                </a:extLst>
              </a:tr>
            </a:tbl>
          </a:graphicData>
        </a:graphic>
      </p:graphicFrame>
      <p:sp>
        <p:nvSpPr>
          <p:cNvPr id="9" name="TextBox 8"/>
          <p:cNvSpPr txBox="1"/>
          <p:nvPr/>
        </p:nvSpPr>
        <p:spPr>
          <a:xfrm>
            <a:off x="-49911" y="1326220"/>
            <a:ext cx="6448097" cy="307777"/>
          </a:xfrm>
          <a:prstGeom prst="rect">
            <a:avLst/>
          </a:prstGeom>
          <a:noFill/>
        </p:spPr>
        <p:txBody>
          <a:bodyPr wrap="square" rtlCol="0">
            <a:spAutoFit/>
          </a:bodyPr>
          <a:lstStyle/>
          <a:p>
            <a:pPr algn="ctr"/>
            <a:r>
              <a:rPr lang="en-ZA" sz="1400" b="1" dirty="0" smtClean="0">
                <a:latin typeface="Arial" panose="020B0604020202020204" pitchFamily="34" charset="0"/>
                <a:cs typeface="Arial" panose="020B0604020202020204" pitchFamily="34" charset="0"/>
              </a:rPr>
              <a:t>Host genetic factors associated with variability in HIV-1 disease</a:t>
            </a:r>
            <a:endParaRPr lang="en-ZA" sz="14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6540500" y="1850965"/>
            <a:ext cx="5530096" cy="3436958"/>
          </a:xfrm>
          <a:prstGeom prst="rect">
            <a:avLst/>
          </a:prstGeom>
        </p:spPr>
      </p:pic>
      <p:cxnSp>
        <p:nvCxnSpPr>
          <p:cNvPr id="6" name="Straight Connector 5"/>
          <p:cNvCxnSpPr/>
          <p:nvPr/>
        </p:nvCxnSpPr>
        <p:spPr>
          <a:xfrm>
            <a:off x="7048500" y="2578100"/>
            <a:ext cx="292100" cy="863600"/>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7251700" y="3441700"/>
            <a:ext cx="215900" cy="0"/>
          </a:xfrm>
          <a:prstGeom prst="line">
            <a:avLst/>
          </a:prstGeom>
          <a:ln w="12700"/>
        </p:spPr>
        <p:style>
          <a:lnRef idx="1">
            <a:schemeClr val="dk1"/>
          </a:lnRef>
          <a:fillRef idx="0">
            <a:schemeClr val="dk1"/>
          </a:fillRef>
          <a:effectRef idx="0">
            <a:schemeClr val="dk1"/>
          </a:effectRef>
          <a:fontRef idx="minor">
            <a:schemeClr val="tx1"/>
          </a:fontRef>
        </p:style>
      </p:cxnSp>
      <p:sp>
        <p:nvSpPr>
          <p:cNvPr id="17" name="Flowchart: Terminator 16"/>
          <p:cNvSpPr/>
          <p:nvPr/>
        </p:nvSpPr>
        <p:spPr>
          <a:xfrm>
            <a:off x="6559550" y="2245274"/>
            <a:ext cx="800100" cy="228599"/>
          </a:xfrm>
          <a:prstGeom prst="flowChartTerminator">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TRIM5</a:t>
            </a:r>
            <a:r>
              <a:rPr lang="el-GR" sz="1200" b="1" dirty="0" smtClean="0">
                <a:solidFill>
                  <a:schemeClr val="tx1"/>
                </a:solidFill>
              </a:rPr>
              <a:t>α</a:t>
            </a:r>
            <a:endParaRPr lang="en-ZA" sz="1200" b="1" dirty="0">
              <a:solidFill>
                <a:schemeClr val="tx1"/>
              </a:solidFill>
            </a:endParaRPr>
          </a:p>
        </p:txBody>
      </p:sp>
      <p:sp>
        <p:nvSpPr>
          <p:cNvPr id="18" name="TextBox 17"/>
          <p:cNvSpPr txBox="1"/>
          <p:nvPr/>
        </p:nvSpPr>
        <p:spPr>
          <a:xfrm>
            <a:off x="6930599" y="5156250"/>
            <a:ext cx="5139997" cy="200055"/>
          </a:xfrm>
          <a:prstGeom prst="rect">
            <a:avLst/>
          </a:prstGeom>
          <a:noFill/>
        </p:spPr>
        <p:txBody>
          <a:bodyPr wrap="square" rtlCol="0">
            <a:spAutoFit/>
          </a:bodyPr>
          <a:lstStyle/>
          <a:p>
            <a:pPr algn="r"/>
            <a:r>
              <a:rPr lang="en-ZA" sz="700" dirty="0" smtClean="0">
                <a:solidFill>
                  <a:schemeClr val="tx1">
                    <a:lumMod val="75000"/>
                    <a:lumOff val="25000"/>
                  </a:schemeClr>
                </a:solidFill>
                <a:latin typeface="Arial" panose="020B0604020202020204" pitchFamily="34" charset="0"/>
                <a:cs typeface="Arial" panose="020B0604020202020204" pitchFamily="34" charset="0"/>
              </a:rPr>
              <a:t>Simon et al. (2015).</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 </a:t>
            </a:r>
            <a:r>
              <a:rPr lang="en-ZA" sz="700" dirty="0" smtClean="0">
                <a:solidFill>
                  <a:schemeClr val="tx1">
                    <a:lumMod val="75000"/>
                    <a:lumOff val="25000"/>
                  </a:schemeClr>
                </a:solidFill>
                <a:latin typeface="Arial" panose="020B0604020202020204" pitchFamily="34" charset="0"/>
                <a:cs typeface="Arial" panose="020B0604020202020204" pitchFamily="34" charset="0"/>
              </a:rPr>
              <a:t>Nat </a:t>
            </a:r>
            <a:r>
              <a:rPr lang="en-ZA" sz="700" dirty="0" err="1" smtClean="0">
                <a:solidFill>
                  <a:schemeClr val="tx1">
                    <a:lumMod val="75000"/>
                    <a:lumOff val="25000"/>
                  </a:schemeClr>
                </a:solidFill>
                <a:latin typeface="Arial" panose="020B0604020202020204" pitchFamily="34" charset="0"/>
                <a:cs typeface="Arial" panose="020B0604020202020204" pitchFamily="34" charset="0"/>
              </a:rPr>
              <a:t>Immunol</a:t>
            </a:r>
            <a:r>
              <a:rPr lang="en-ZA" sz="700" dirty="0" smtClean="0">
                <a:solidFill>
                  <a:schemeClr val="tx1">
                    <a:lumMod val="75000"/>
                    <a:lumOff val="25000"/>
                  </a:schemeClr>
                </a:solidFill>
                <a:latin typeface="Arial" panose="020B0604020202020204" pitchFamily="34" charset="0"/>
                <a:cs typeface="Arial" panose="020B0604020202020204" pitchFamily="34" charset="0"/>
              </a:rPr>
              <a:t>.</a:t>
            </a:r>
            <a:r>
              <a:rPr lang="en-ZA" sz="700" dirty="0">
                <a:solidFill>
                  <a:schemeClr val="tx1">
                    <a:lumMod val="75000"/>
                    <a:lumOff val="25000"/>
                  </a:schemeClr>
                </a:solidFill>
                <a:latin typeface="Arial" panose="020B0604020202020204" pitchFamily="34" charset="0"/>
                <a:cs typeface="Arial" panose="020B0604020202020204" pitchFamily="34" charset="0"/>
              </a:rPr>
              <a:t> </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16(6)</a:t>
            </a:r>
            <a:r>
              <a:rPr lang="en-ZA" sz="700" dirty="0" smtClean="0">
                <a:solidFill>
                  <a:schemeClr val="tx1">
                    <a:lumMod val="75000"/>
                    <a:lumOff val="25000"/>
                  </a:schemeClr>
                </a:solidFill>
                <a:latin typeface="Arial" panose="020B0604020202020204" pitchFamily="34" charset="0"/>
                <a:cs typeface="Arial" panose="020B0604020202020204" pitchFamily="34" charset="0"/>
              </a:rPr>
              <a:t>:546-553.</a:t>
            </a:r>
            <a:endParaRPr lang="en-ZA" sz="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Flowchart: Terminator 18"/>
          <p:cNvSpPr/>
          <p:nvPr/>
        </p:nvSpPr>
        <p:spPr>
          <a:xfrm>
            <a:off x="10236200" y="2601428"/>
            <a:ext cx="731520" cy="494832"/>
          </a:xfrm>
          <a:prstGeom prst="flowChartTerminator">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0" name="Flowchart: Terminator 19"/>
          <p:cNvSpPr/>
          <p:nvPr/>
        </p:nvSpPr>
        <p:spPr>
          <a:xfrm>
            <a:off x="7855526" y="4103249"/>
            <a:ext cx="686493" cy="182880"/>
          </a:xfrm>
          <a:prstGeom prst="flowChartTermina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2" name="Flowchart: Terminator 21"/>
          <p:cNvSpPr/>
          <p:nvPr/>
        </p:nvSpPr>
        <p:spPr>
          <a:xfrm>
            <a:off x="7810500" y="4394199"/>
            <a:ext cx="731520" cy="182880"/>
          </a:xfrm>
          <a:prstGeom prst="flowChartTermina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23" name="Flowchart: Terminator 22"/>
          <p:cNvSpPr/>
          <p:nvPr/>
        </p:nvSpPr>
        <p:spPr>
          <a:xfrm>
            <a:off x="6559550" y="2224534"/>
            <a:ext cx="781050" cy="261583"/>
          </a:xfrm>
          <a:prstGeom prst="flowChartTerminator">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TextBox 15"/>
          <p:cNvSpPr txBox="1"/>
          <p:nvPr/>
        </p:nvSpPr>
        <p:spPr>
          <a:xfrm>
            <a:off x="7153835" y="1344150"/>
            <a:ext cx="4318379" cy="307777"/>
          </a:xfrm>
          <a:prstGeom prst="rect">
            <a:avLst/>
          </a:prstGeom>
          <a:no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Host-encoded viral restriction factors</a:t>
            </a:r>
            <a:endParaRPr lang="en-ZA" sz="1400" b="1" dirty="0">
              <a:latin typeface="Arial" panose="020B0604020202020204" pitchFamily="34" charset="0"/>
              <a:cs typeface="Arial" panose="020B0604020202020204" pitchFamily="34" charset="0"/>
            </a:endParaRPr>
          </a:p>
        </p:txBody>
      </p:sp>
      <p:sp>
        <p:nvSpPr>
          <p:cNvPr id="2" name="TextBox 1"/>
          <p:cNvSpPr txBox="1"/>
          <p:nvPr/>
        </p:nvSpPr>
        <p:spPr>
          <a:xfrm>
            <a:off x="10236200" y="2601428"/>
            <a:ext cx="7315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BST-2/</a:t>
            </a:r>
            <a:endParaRPr lang="en-ZA"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30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pPr algn="l"/>
            <a:r>
              <a:rPr lang="en-US" sz="2900" dirty="0" smtClean="0">
                <a:solidFill>
                  <a:srgbClr val="C00000"/>
                </a:solidFill>
                <a:latin typeface="Arial Black" panose="020B0A04020102020204" pitchFamily="34" charset="0"/>
              </a:rPr>
              <a:t> Bone Marrow Stromal Cell Antigen 2 (BST-2)/</a:t>
            </a:r>
            <a:r>
              <a:rPr lang="en-US" sz="2900" dirty="0" err="1" smtClean="0">
                <a:solidFill>
                  <a:srgbClr val="C00000"/>
                </a:solidFill>
                <a:latin typeface="Arial Black" panose="020B0A04020102020204" pitchFamily="34" charset="0"/>
              </a:rPr>
              <a:t>Tetherin</a:t>
            </a:r>
            <a:endParaRPr lang="en-US" sz="2900" dirty="0">
              <a:solidFill>
                <a:srgbClr val="C00000"/>
              </a:solidFill>
              <a:latin typeface="Arial Black" panose="020B0A04020102020204" pitchFamily="34" charset="0"/>
            </a:endParaRPr>
          </a:p>
        </p:txBody>
      </p:sp>
      <p:pic>
        <p:nvPicPr>
          <p:cNvPr id="7" name="Picture 6"/>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
        <p:nvSpPr>
          <p:cNvPr id="13" name="TextBox 12"/>
          <p:cNvSpPr txBox="1"/>
          <p:nvPr/>
        </p:nvSpPr>
        <p:spPr>
          <a:xfrm>
            <a:off x="6600509" y="5707788"/>
            <a:ext cx="2602230" cy="215444"/>
          </a:xfrm>
          <a:prstGeom prst="rect">
            <a:avLst/>
          </a:prstGeom>
          <a:noFill/>
        </p:spPr>
        <p:txBody>
          <a:bodyPr wrap="square" rtlCol="0">
            <a:spAutoFit/>
          </a:bodyPr>
          <a:lstStyle/>
          <a:p>
            <a:pPr algn="r"/>
            <a:r>
              <a:rPr lang="en-ZA" sz="800" dirty="0" err="1" smtClean="0">
                <a:solidFill>
                  <a:schemeClr val="tx1">
                    <a:lumMod val="75000"/>
                    <a:lumOff val="25000"/>
                  </a:schemeClr>
                </a:solidFill>
                <a:latin typeface="Arial" panose="020B0604020202020204" pitchFamily="34" charset="0"/>
                <a:cs typeface="Arial" panose="020B0604020202020204" pitchFamily="34" charset="0"/>
              </a:rPr>
              <a:t>Colomer-Lluch</a:t>
            </a:r>
            <a:r>
              <a:rPr lang="en-ZA" sz="800" dirty="0" smtClean="0">
                <a:solidFill>
                  <a:schemeClr val="tx1">
                    <a:lumMod val="75000"/>
                    <a:lumOff val="25000"/>
                  </a:schemeClr>
                </a:solidFill>
                <a:latin typeface="Arial" panose="020B0604020202020204" pitchFamily="34" charset="0"/>
                <a:cs typeface="Arial" panose="020B0604020202020204" pitchFamily="34" charset="0"/>
              </a:rPr>
              <a:t> et al. (2018).</a:t>
            </a:r>
            <a:r>
              <a:rPr lang="en-ZA" sz="800" b="1" dirty="0" smtClean="0">
                <a:solidFill>
                  <a:schemeClr val="tx1">
                    <a:lumMod val="75000"/>
                    <a:lumOff val="25000"/>
                  </a:schemeClr>
                </a:solidFill>
                <a:latin typeface="Arial" panose="020B0604020202020204" pitchFamily="34" charset="0"/>
                <a:cs typeface="Arial" panose="020B0604020202020204" pitchFamily="34" charset="0"/>
              </a:rPr>
              <a:t> </a:t>
            </a:r>
            <a:r>
              <a:rPr lang="en-ZA" sz="800" i="1" dirty="0" smtClean="0">
                <a:solidFill>
                  <a:schemeClr val="tx1">
                    <a:lumMod val="75000"/>
                    <a:lumOff val="25000"/>
                  </a:schemeClr>
                </a:solidFill>
                <a:latin typeface="Arial" panose="020B0604020202020204" pitchFamily="34" charset="0"/>
                <a:cs typeface="Arial" panose="020B0604020202020204" pitchFamily="34" charset="0"/>
              </a:rPr>
              <a:t>Front </a:t>
            </a:r>
            <a:r>
              <a:rPr lang="en-ZA" sz="800" i="1" dirty="0" err="1" smtClean="0">
                <a:solidFill>
                  <a:schemeClr val="tx1">
                    <a:lumMod val="75000"/>
                    <a:lumOff val="25000"/>
                  </a:schemeClr>
                </a:solidFill>
                <a:latin typeface="Arial" panose="020B0604020202020204" pitchFamily="34" charset="0"/>
                <a:cs typeface="Arial" panose="020B0604020202020204" pitchFamily="34" charset="0"/>
              </a:rPr>
              <a:t>Immunol</a:t>
            </a:r>
            <a:r>
              <a:rPr lang="en-ZA" sz="800" dirty="0" smtClean="0">
                <a:solidFill>
                  <a:schemeClr val="tx1">
                    <a:lumMod val="75000"/>
                    <a:lumOff val="25000"/>
                  </a:schemeClr>
                </a:solidFill>
                <a:latin typeface="Arial" panose="020B0604020202020204" pitchFamily="34" charset="0"/>
                <a:cs typeface="Arial" panose="020B0604020202020204" pitchFamily="34" charset="0"/>
              </a:rPr>
              <a:t>;</a:t>
            </a:r>
            <a:r>
              <a:rPr lang="en-ZA" sz="800" dirty="0">
                <a:solidFill>
                  <a:schemeClr val="tx1">
                    <a:lumMod val="75000"/>
                    <a:lumOff val="25000"/>
                  </a:schemeClr>
                </a:solidFill>
                <a:latin typeface="Arial" panose="020B0604020202020204" pitchFamily="34" charset="0"/>
                <a:cs typeface="Arial" panose="020B0604020202020204" pitchFamily="34" charset="0"/>
              </a:rPr>
              <a:t> </a:t>
            </a:r>
            <a:r>
              <a:rPr lang="en-ZA" sz="800" b="1" dirty="0" smtClean="0">
                <a:solidFill>
                  <a:schemeClr val="tx1">
                    <a:lumMod val="75000"/>
                    <a:lumOff val="25000"/>
                  </a:schemeClr>
                </a:solidFill>
                <a:latin typeface="Arial" panose="020B0604020202020204" pitchFamily="34" charset="0"/>
                <a:cs typeface="Arial" panose="020B0604020202020204" pitchFamily="34" charset="0"/>
              </a:rPr>
              <a:t>9</a:t>
            </a:r>
            <a:r>
              <a:rPr lang="en-ZA" sz="800" dirty="0" smtClean="0">
                <a:solidFill>
                  <a:schemeClr val="tx1">
                    <a:lumMod val="75000"/>
                    <a:lumOff val="25000"/>
                  </a:schemeClr>
                </a:solidFill>
                <a:latin typeface="Arial" panose="020B0604020202020204" pitchFamily="34" charset="0"/>
                <a:cs typeface="Arial" panose="020B0604020202020204" pitchFamily="34" charset="0"/>
              </a:rPr>
              <a:t>:2876</a:t>
            </a:r>
            <a:endParaRPr lang="en-ZA" sz="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4926330" y="1047430"/>
            <a:ext cx="5303520" cy="4454617"/>
          </a:xfrm>
          <a:prstGeom prst="rect">
            <a:avLst/>
          </a:prstGeom>
        </p:spPr>
      </p:pic>
      <p:pic>
        <p:nvPicPr>
          <p:cNvPr id="3" name="Picture 2"/>
          <p:cNvPicPr>
            <a:picLocks noChangeAspect="1"/>
          </p:cNvPicPr>
          <p:nvPr/>
        </p:nvPicPr>
        <p:blipFill>
          <a:blip r:embed="rId5"/>
          <a:stretch>
            <a:fillRect/>
          </a:stretch>
        </p:blipFill>
        <p:spPr>
          <a:xfrm>
            <a:off x="177164" y="1662473"/>
            <a:ext cx="3964138" cy="4045315"/>
          </a:xfrm>
          <a:prstGeom prst="rect">
            <a:avLst/>
          </a:prstGeom>
        </p:spPr>
      </p:pic>
      <p:sp>
        <p:nvSpPr>
          <p:cNvPr id="8" name="TextBox 7"/>
          <p:cNvSpPr txBox="1"/>
          <p:nvPr/>
        </p:nvSpPr>
        <p:spPr>
          <a:xfrm>
            <a:off x="177164" y="5707788"/>
            <a:ext cx="3960495" cy="215444"/>
          </a:xfrm>
          <a:prstGeom prst="rect">
            <a:avLst/>
          </a:prstGeom>
          <a:noFill/>
        </p:spPr>
        <p:txBody>
          <a:bodyPr wrap="square" rtlCol="0">
            <a:spAutoFit/>
          </a:bodyPr>
          <a:lstStyle/>
          <a:p>
            <a:r>
              <a:rPr lang="en-ZA" sz="800" dirty="0" err="1" smtClean="0">
                <a:solidFill>
                  <a:schemeClr val="tx1">
                    <a:lumMod val="75000"/>
                    <a:lumOff val="25000"/>
                  </a:schemeClr>
                </a:solidFill>
                <a:latin typeface="Arial" panose="020B0604020202020204" pitchFamily="34" charset="0"/>
                <a:cs typeface="Arial" panose="020B0604020202020204" pitchFamily="34" charset="0"/>
              </a:rPr>
              <a:t>Kuhl</a:t>
            </a:r>
            <a:r>
              <a:rPr lang="en-ZA" sz="800" dirty="0" smtClean="0">
                <a:solidFill>
                  <a:schemeClr val="tx1">
                    <a:lumMod val="75000"/>
                    <a:lumOff val="25000"/>
                  </a:schemeClr>
                </a:solidFill>
                <a:latin typeface="Arial" panose="020B0604020202020204" pitchFamily="34" charset="0"/>
                <a:cs typeface="Arial" panose="020B0604020202020204" pitchFamily="34" charset="0"/>
              </a:rPr>
              <a:t> et al. (2011).</a:t>
            </a:r>
            <a:r>
              <a:rPr lang="en-ZA" sz="800" b="1" dirty="0" smtClean="0">
                <a:solidFill>
                  <a:schemeClr val="tx1">
                    <a:lumMod val="75000"/>
                    <a:lumOff val="25000"/>
                  </a:schemeClr>
                </a:solidFill>
                <a:latin typeface="Arial" panose="020B0604020202020204" pitchFamily="34" charset="0"/>
                <a:cs typeface="Arial" panose="020B0604020202020204" pitchFamily="34" charset="0"/>
              </a:rPr>
              <a:t> </a:t>
            </a:r>
            <a:r>
              <a:rPr lang="en-ZA" sz="800" i="1" dirty="0" smtClean="0">
                <a:solidFill>
                  <a:schemeClr val="tx1">
                    <a:lumMod val="75000"/>
                    <a:lumOff val="25000"/>
                  </a:schemeClr>
                </a:solidFill>
                <a:latin typeface="Arial" panose="020B0604020202020204" pitchFamily="34" charset="0"/>
                <a:cs typeface="Arial" panose="020B0604020202020204" pitchFamily="34" charset="0"/>
              </a:rPr>
              <a:t>J </a:t>
            </a:r>
            <a:r>
              <a:rPr lang="en-ZA" sz="800" i="1" dirty="0" err="1" smtClean="0">
                <a:solidFill>
                  <a:schemeClr val="tx1">
                    <a:lumMod val="75000"/>
                    <a:lumOff val="25000"/>
                  </a:schemeClr>
                </a:solidFill>
                <a:latin typeface="Arial" panose="020B0604020202020204" pitchFamily="34" charset="0"/>
                <a:cs typeface="Arial" panose="020B0604020202020204" pitchFamily="34" charset="0"/>
              </a:rPr>
              <a:t>Neuroimmune</a:t>
            </a:r>
            <a:r>
              <a:rPr lang="en-ZA" sz="800" i="1" dirty="0" smtClean="0">
                <a:solidFill>
                  <a:schemeClr val="tx1">
                    <a:lumMod val="75000"/>
                    <a:lumOff val="25000"/>
                  </a:schemeClr>
                </a:solidFill>
                <a:latin typeface="Arial" panose="020B0604020202020204" pitchFamily="34" charset="0"/>
                <a:cs typeface="Arial" panose="020B0604020202020204" pitchFamily="34" charset="0"/>
              </a:rPr>
              <a:t> </a:t>
            </a:r>
            <a:r>
              <a:rPr lang="en-ZA" sz="800" i="1" dirty="0" err="1" smtClean="0">
                <a:solidFill>
                  <a:schemeClr val="tx1">
                    <a:lumMod val="75000"/>
                    <a:lumOff val="25000"/>
                  </a:schemeClr>
                </a:solidFill>
                <a:latin typeface="Arial" panose="020B0604020202020204" pitchFamily="34" charset="0"/>
                <a:cs typeface="Arial" panose="020B0604020202020204" pitchFamily="34" charset="0"/>
              </a:rPr>
              <a:t>Pharmacol</a:t>
            </a:r>
            <a:r>
              <a:rPr lang="en-ZA" sz="800" dirty="0" smtClean="0">
                <a:solidFill>
                  <a:schemeClr val="tx1">
                    <a:lumMod val="75000"/>
                    <a:lumOff val="25000"/>
                  </a:schemeClr>
                </a:solidFill>
                <a:latin typeface="Arial" panose="020B0604020202020204" pitchFamily="34" charset="0"/>
                <a:cs typeface="Arial" panose="020B0604020202020204" pitchFamily="34" charset="0"/>
              </a:rPr>
              <a:t>;</a:t>
            </a:r>
            <a:r>
              <a:rPr lang="en-ZA" sz="800" dirty="0">
                <a:solidFill>
                  <a:schemeClr val="tx1">
                    <a:lumMod val="75000"/>
                    <a:lumOff val="25000"/>
                  </a:schemeClr>
                </a:solidFill>
                <a:latin typeface="Arial" panose="020B0604020202020204" pitchFamily="34" charset="0"/>
                <a:cs typeface="Arial" panose="020B0604020202020204" pitchFamily="34" charset="0"/>
              </a:rPr>
              <a:t> </a:t>
            </a:r>
            <a:r>
              <a:rPr lang="en-ZA" sz="800" b="1" dirty="0" smtClean="0">
                <a:solidFill>
                  <a:schemeClr val="tx1">
                    <a:lumMod val="75000"/>
                    <a:lumOff val="25000"/>
                  </a:schemeClr>
                </a:solidFill>
                <a:latin typeface="Arial" panose="020B0604020202020204" pitchFamily="34" charset="0"/>
                <a:cs typeface="Arial" panose="020B0604020202020204" pitchFamily="34" charset="0"/>
              </a:rPr>
              <a:t>6(2)</a:t>
            </a:r>
            <a:r>
              <a:rPr lang="en-ZA" sz="800" dirty="0" smtClean="0">
                <a:solidFill>
                  <a:schemeClr val="tx1">
                    <a:lumMod val="75000"/>
                    <a:lumOff val="25000"/>
                  </a:schemeClr>
                </a:solidFill>
                <a:latin typeface="Arial" panose="020B0604020202020204" pitchFamily="34" charset="0"/>
                <a:cs typeface="Arial" panose="020B0604020202020204" pitchFamily="34" charset="0"/>
              </a:rPr>
              <a:t>:188-201</a:t>
            </a:r>
            <a:endParaRPr lang="en-ZA" sz="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Box 3"/>
          <p:cNvSpPr txBox="1"/>
          <p:nvPr/>
        </p:nvSpPr>
        <p:spPr>
          <a:xfrm>
            <a:off x="8675370" y="2674620"/>
            <a:ext cx="3516630" cy="2431435"/>
          </a:xfrm>
          <a:prstGeom prst="rect">
            <a:avLst/>
          </a:prstGeom>
          <a:noFill/>
        </p:spPr>
        <p:txBody>
          <a:bodyPr wrap="square" rtlCol="0">
            <a:spAutoFit/>
          </a:bodyPr>
          <a:lstStyle/>
          <a:p>
            <a:pPr algn="ctr"/>
            <a:r>
              <a:rPr lang="en-US" sz="2000" b="1" i="1" u="sng" dirty="0" err="1" smtClean="0">
                <a:solidFill>
                  <a:srgbClr val="002060"/>
                </a:solidFill>
              </a:rPr>
              <a:t>Tetherin</a:t>
            </a:r>
            <a:r>
              <a:rPr lang="en-US" sz="2000" b="1" i="1" u="sng" dirty="0" smtClean="0">
                <a:solidFill>
                  <a:srgbClr val="002060"/>
                </a:solidFill>
              </a:rPr>
              <a:t> mediated </a:t>
            </a:r>
          </a:p>
          <a:p>
            <a:pPr algn="ctr"/>
            <a:r>
              <a:rPr lang="en-US" sz="2000" b="1" i="1" u="sng" dirty="0" smtClean="0">
                <a:solidFill>
                  <a:srgbClr val="002060"/>
                </a:solidFill>
              </a:rPr>
              <a:t>immune responses</a:t>
            </a:r>
          </a:p>
          <a:p>
            <a:pPr marL="742950" lvl="1" indent="-285750">
              <a:lnSpc>
                <a:spcPct val="150000"/>
              </a:lnSpc>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Activate TLR</a:t>
            </a:r>
          </a:p>
          <a:p>
            <a:pPr marL="742950" lvl="1" indent="-285750">
              <a:lnSpc>
                <a:spcPct val="150000"/>
              </a:lnSpc>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MHC loading</a:t>
            </a:r>
          </a:p>
          <a:p>
            <a:pPr marL="742950" lvl="1" indent="-285750">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NF-</a:t>
            </a:r>
            <a:r>
              <a:rPr lang="el-GR" sz="1400" b="1" dirty="0">
                <a:latin typeface="Arial" panose="020B0604020202020204" pitchFamily="34" charset="0"/>
                <a:cs typeface="Arial" panose="020B0604020202020204" pitchFamily="34" charset="0"/>
              </a:rPr>
              <a:t>κ</a:t>
            </a:r>
            <a:r>
              <a:rPr lang="en-ZA" sz="1400" b="1" dirty="0" smtClean="0">
                <a:latin typeface="Arial" panose="020B0604020202020204" pitchFamily="34" charset="0"/>
                <a:cs typeface="Arial" panose="020B0604020202020204" pitchFamily="34" charset="0"/>
              </a:rPr>
              <a:t>B</a:t>
            </a:r>
            <a:r>
              <a:rPr lang="en-US" sz="1400" b="1" dirty="0" smtClean="0">
                <a:latin typeface="Arial" panose="020B0604020202020204" pitchFamily="34" charset="0"/>
                <a:cs typeface="Arial" panose="020B0604020202020204" pitchFamily="34" charset="0"/>
              </a:rPr>
              <a:t> activation - </a:t>
            </a:r>
            <a:endParaRPr lang="en-US" sz="1400" b="1" dirty="0">
              <a:latin typeface="Arial" panose="020B0604020202020204" pitchFamily="34" charset="0"/>
              <a:cs typeface="Arial" panose="020B0604020202020204" pitchFamily="34" charset="0"/>
            </a:endParaRPr>
          </a:p>
          <a:p>
            <a:pPr lvl="1"/>
            <a:r>
              <a:rPr lang="en-US" sz="1400" b="1" dirty="0" smtClean="0">
                <a:latin typeface="Arial" panose="020B0604020202020204" pitchFamily="34" charset="0"/>
                <a:cs typeface="Arial" panose="020B0604020202020204" pitchFamily="34" charset="0"/>
              </a:rPr>
              <a:t>      pro-inflammatory responses</a:t>
            </a:r>
          </a:p>
          <a:p>
            <a:pPr marL="742950" lvl="1" indent="-285750">
              <a:lnSpc>
                <a:spcPct val="150000"/>
              </a:lnSpc>
              <a:buFont typeface="Arial" panose="020B0604020202020204" pitchFamily="34" charset="0"/>
              <a:buChar char="•"/>
            </a:pPr>
            <a:r>
              <a:rPr lang="en-US" sz="1400" b="1" dirty="0" smtClean="0">
                <a:latin typeface="Arial" panose="020B0604020202020204" pitchFamily="34" charset="0"/>
                <a:cs typeface="Arial" panose="020B0604020202020204" pitchFamily="34" charset="0"/>
              </a:rPr>
              <a:t>NK cell responses - ADCC</a:t>
            </a:r>
          </a:p>
          <a:p>
            <a:pPr lvl="1">
              <a:lnSpc>
                <a:spcPct val="150000"/>
              </a:lnSpc>
            </a:pPr>
            <a:endParaRPr lang="en-ZA" sz="1400" b="1" i="1" u="sng" dirty="0"/>
          </a:p>
        </p:txBody>
      </p:sp>
      <p:sp>
        <p:nvSpPr>
          <p:cNvPr id="9" name="TextBox 8"/>
          <p:cNvSpPr txBox="1"/>
          <p:nvPr/>
        </p:nvSpPr>
        <p:spPr>
          <a:xfrm>
            <a:off x="859292" y="1047430"/>
            <a:ext cx="3516630" cy="707886"/>
          </a:xfrm>
          <a:prstGeom prst="rect">
            <a:avLst/>
          </a:prstGeom>
          <a:noFill/>
        </p:spPr>
        <p:txBody>
          <a:bodyPr wrap="square" rtlCol="0">
            <a:spAutoFit/>
          </a:bodyPr>
          <a:lstStyle/>
          <a:p>
            <a:pPr algn="ctr"/>
            <a:r>
              <a:rPr lang="en-US" sz="2000" b="1" i="1" u="sng" dirty="0" smtClean="0">
                <a:solidFill>
                  <a:srgbClr val="002060"/>
                </a:solidFill>
              </a:rPr>
              <a:t>HIV-1 viral tethering</a:t>
            </a:r>
          </a:p>
          <a:p>
            <a:pPr algn="ctr"/>
            <a:endParaRPr lang="en-US" sz="2000" b="1" i="1" u="sng" dirty="0" smtClean="0">
              <a:solidFill>
                <a:srgbClr val="002060"/>
              </a:solidFill>
            </a:endParaRPr>
          </a:p>
        </p:txBody>
      </p:sp>
    </p:spTree>
    <p:extLst>
      <p:ext uri="{BB962C8B-B14F-4D97-AF65-F5344CB8AC3E}">
        <p14:creationId xmlns:p14="http://schemas.microsoft.com/office/powerpoint/2010/main" val="3694760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2800" i="1" dirty="0" smtClean="0">
                <a:solidFill>
                  <a:srgbClr val="C00000"/>
                </a:solidFill>
                <a:latin typeface="Arial Black" panose="020B0A04020102020204" pitchFamily="34" charset="0"/>
              </a:rPr>
              <a:t>bst2</a:t>
            </a:r>
            <a:r>
              <a:rPr lang="en-US" sz="2800" dirty="0" smtClean="0">
                <a:solidFill>
                  <a:srgbClr val="C00000"/>
                </a:solidFill>
                <a:latin typeface="Arial Black" panose="020B0A04020102020204" pitchFamily="34" charset="0"/>
              </a:rPr>
              <a:t> variants </a:t>
            </a:r>
            <a:r>
              <a:rPr lang="en-US" sz="2800" dirty="0" smtClean="0">
                <a:solidFill>
                  <a:schemeClr val="tx1"/>
                </a:solidFill>
                <a:latin typeface="Arial Black" panose="020B0A04020102020204" pitchFamily="34" charset="0"/>
              </a:rPr>
              <a:t>associated with </a:t>
            </a:r>
            <a:r>
              <a:rPr lang="en-US" sz="2800" dirty="0" smtClean="0">
                <a:solidFill>
                  <a:srgbClr val="C00000"/>
                </a:solidFill>
                <a:latin typeface="Arial Black" panose="020B0A04020102020204" pitchFamily="34" charset="0"/>
              </a:rPr>
              <a:t>HIV-1 disease</a:t>
            </a:r>
            <a:endParaRPr lang="en-US" sz="2800" dirty="0">
              <a:solidFill>
                <a:srgbClr val="C00000"/>
              </a:solidFill>
              <a:latin typeface="Arial Black" panose="020B0A04020102020204" pitchFamily="34" charset="0"/>
            </a:endParaRPr>
          </a:p>
        </p:txBody>
      </p:sp>
      <p:pic>
        <p:nvPicPr>
          <p:cNvPr id="7" name="Picture 6"/>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grpSp>
        <p:nvGrpSpPr>
          <p:cNvPr id="9" name="Group 8"/>
          <p:cNvGrpSpPr/>
          <p:nvPr/>
        </p:nvGrpSpPr>
        <p:grpSpPr>
          <a:xfrm>
            <a:off x="510858" y="858976"/>
            <a:ext cx="6862756" cy="1763532"/>
            <a:chOff x="2014988" y="1120187"/>
            <a:chExt cx="7529072" cy="2025197"/>
          </a:xfrm>
        </p:grpSpPr>
        <p:sp>
          <p:nvSpPr>
            <p:cNvPr id="6" name="Rectangle 5"/>
            <p:cNvSpPr/>
            <p:nvPr/>
          </p:nvSpPr>
          <p:spPr>
            <a:xfrm>
              <a:off x="2574721" y="1120187"/>
              <a:ext cx="6969339" cy="369332"/>
            </a:xfrm>
            <a:prstGeom prst="rect">
              <a:avLst/>
            </a:prstGeom>
          </p:spPr>
          <p:txBody>
            <a:bodyPr wrap="square">
              <a:spAutoFit/>
            </a:bodyPr>
            <a:lstStyle/>
            <a:p>
              <a:pPr algn="ctr"/>
              <a:r>
                <a:rPr lang="en-ZA" b="1" i="1" dirty="0">
                  <a:latin typeface="arial" panose="020B0604020202020204" pitchFamily="34" charset="0"/>
                </a:rPr>
                <a:t>b</a:t>
              </a:r>
              <a:r>
                <a:rPr lang="en-ZA" b="1" i="1" dirty="0" smtClean="0">
                  <a:latin typeface="arial" panose="020B0604020202020204" pitchFamily="34" charset="0"/>
                </a:rPr>
                <a:t>st2</a:t>
              </a:r>
              <a:r>
                <a:rPr lang="en-ZA" b="1" dirty="0" smtClean="0">
                  <a:latin typeface="arial" panose="020B0604020202020204" pitchFamily="34" charset="0"/>
                </a:rPr>
                <a:t> gene: 19p13.11</a:t>
              </a:r>
              <a:endParaRPr lang="en-ZA" b="1" dirty="0"/>
            </a:p>
          </p:txBody>
        </p:sp>
        <p:grpSp>
          <p:nvGrpSpPr>
            <p:cNvPr id="10" name="Group 9"/>
            <p:cNvGrpSpPr/>
            <p:nvPr/>
          </p:nvGrpSpPr>
          <p:grpSpPr>
            <a:xfrm>
              <a:off x="2014988" y="1584679"/>
              <a:ext cx="7529072" cy="1560705"/>
              <a:chOff x="1063511" y="4596649"/>
              <a:chExt cx="2338104" cy="625316"/>
            </a:xfrm>
          </p:grpSpPr>
          <p:sp>
            <p:nvSpPr>
              <p:cNvPr id="11" name="TextBox 10"/>
              <p:cNvSpPr txBox="1"/>
              <p:nvPr/>
            </p:nvSpPr>
            <p:spPr>
              <a:xfrm>
                <a:off x="1063511" y="4952904"/>
                <a:ext cx="537785" cy="269061"/>
              </a:xfrm>
              <a:prstGeom prst="rect">
                <a:avLst/>
              </a:prstGeom>
              <a:noFill/>
            </p:spPr>
            <p:txBody>
              <a:bodyPr wrap="square" rtlCol="0">
                <a:spAutoFit/>
              </a:bodyPr>
              <a:lstStyle/>
              <a:p>
                <a:pPr algn="ctr"/>
                <a:r>
                  <a:rPr lang="en-ZA" sz="1600" b="1" dirty="0">
                    <a:solidFill>
                      <a:srgbClr val="7030A0"/>
                    </a:solidFill>
                    <a:latin typeface="Arial" panose="020B0604020202020204" pitchFamily="34" charset="0"/>
                    <a:cs typeface="Arial" panose="020B0604020202020204" pitchFamily="34" charset="0"/>
                  </a:rPr>
                  <a:t>r</a:t>
                </a:r>
                <a:r>
                  <a:rPr lang="en-ZA" sz="1600" b="1" dirty="0" smtClean="0">
                    <a:solidFill>
                      <a:srgbClr val="7030A0"/>
                    </a:solidFill>
                    <a:latin typeface="Arial" panose="020B0604020202020204" pitchFamily="34" charset="0"/>
                    <a:cs typeface="Arial" panose="020B0604020202020204" pitchFamily="34" charset="0"/>
                  </a:rPr>
                  <a:t>s3217318</a:t>
                </a:r>
              </a:p>
              <a:p>
                <a:pPr algn="ctr"/>
                <a:r>
                  <a:rPr lang="en-US" sz="1600" b="1" dirty="0" smtClean="0">
                    <a:solidFill>
                      <a:srgbClr val="7030A0"/>
                    </a:solidFill>
                    <a:latin typeface="Arial" panose="020B0604020202020204" pitchFamily="34" charset="0"/>
                    <a:cs typeface="Arial" panose="020B0604020202020204" pitchFamily="34" charset="0"/>
                  </a:rPr>
                  <a:t>(19bp INDEL)</a:t>
                </a:r>
                <a:endParaRPr lang="en-ZA" sz="1600" b="1" dirty="0">
                  <a:solidFill>
                    <a:srgbClr val="7030A0"/>
                  </a:solidFill>
                  <a:latin typeface="Arial" panose="020B0604020202020204" pitchFamily="34" charset="0"/>
                  <a:cs typeface="Arial" panose="020B0604020202020204" pitchFamily="34" charset="0"/>
                </a:endParaRPr>
              </a:p>
            </p:txBody>
          </p:sp>
          <p:sp>
            <p:nvSpPr>
              <p:cNvPr id="12" name="TextBox 11"/>
              <p:cNvSpPr txBox="1"/>
              <p:nvPr/>
            </p:nvSpPr>
            <p:spPr>
              <a:xfrm>
                <a:off x="1662644" y="4946365"/>
                <a:ext cx="490807" cy="234298"/>
              </a:xfrm>
              <a:prstGeom prst="rect">
                <a:avLst/>
              </a:prstGeom>
              <a:noFill/>
            </p:spPr>
            <p:txBody>
              <a:bodyPr wrap="square" rtlCol="0">
                <a:spAutoFit/>
              </a:bodyPr>
              <a:lstStyle/>
              <a:p>
                <a:pPr algn="ctr"/>
                <a:r>
                  <a:rPr lang="en-ZA" sz="1600" b="1" dirty="0">
                    <a:solidFill>
                      <a:srgbClr val="0070C0"/>
                    </a:solidFill>
                    <a:latin typeface="Arial" panose="020B0604020202020204" pitchFamily="34" charset="0"/>
                    <a:cs typeface="Arial" panose="020B0604020202020204" pitchFamily="34" charset="0"/>
                  </a:rPr>
                  <a:t>r</a:t>
                </a:r>
                <a:r>
                  <a:rPr lang="en-ZA" sz="1600" b="1" dirty="0" smtClean="0">
                    <a:solidFill>
                      <a:srgbClr val="0070C0"/>
                    </a:solidFill>
                    <a:latin typeface="Arial" panose="020B0604020202020204" pitchFamily="34" charset="0"/>
                    <a:cs typeface="Arial" panose="020B0604020202020204" pitchFamily="34" charset="0"/>
                  </a:rPr>
                  <a:t>s12609479</a:t>
                </a:r>
              </a:p>
              <a:p>
                <a:pPr algn="ctr"/>
                <a:r>
                  <a:rPr lang="en-US" sz="1600" b="1" dirty="0" smtClean="0">
                    <a:solidFill>
                      <a:srgbClr val="0070C0"/>
                    </a:solidFill>
                    <a:latin typeface="Arial" panose="020B0604020202020204" pitchFamily="34" charset="0"/>
                    <a:cs typeface="Arial" panose="020B0604020202020204" pitchFamily="34" charset="0"/>
                  </a:rPr>
                  <a:t>(G/A)</a:t>
                </a:r>
                <a:endParaRPr lang="en-ZA" sz="1600" b="1" dirty="0">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2403972" y="4953806"/>
                <a:ext cx="438051" cy="234298"/>
              </a:xfrm>
              <a:prstGeom prst="rect">
                <a:avLst/>
              </a:prstGeom>
              <a:noFill/>
            </p:spPr>
            <p:txBody>
              <a:bodyPr wrap="square" rtlCol="0">
                <a:spAutoFit/>
              </a:bodyPr>
              <a:lstStyle/>
              <a:p>
                <a:pPr algn="ctr"/>
                <a:r>
                  <a:rPr lang="en-ZA" sz="1600" b="1" dirty="0" smtClean="0">
                    <a:solidFill>
                      <a:srgbClr val="008000"/>
                    </a:solidFill>
                    <a:latin typeface="Arial" panose="020B0604020202020204" pitchFamily="34" charset="0"/>
                    <a:cs typeface="Arial" panose="020B0604020202020204" pitchFamily="34" charset="0"/>
                  </a:rPr>
                  <a:t>rs10415893</a:t>
                </a:r>
              </a:p>
              <a:p>
                <a:pPr algn="ctr"/>
                <a:r>
                  <a:rPr lang="en-US" sz="1600" b="1" dirty="0" smtClean="0">
                    <a:solidFill>
                      <a:srgbClr val="008000"/>
                    </a:solidFill>
                    <a:latin typeface="Arial" panose="020B0604020202020204" pitchFamily="34" charset="0"/>
                    <a:cs typeface="Arial" panose="020B0604020202020204" pitchFamily="34" charset="0"/>
                  </a:rPr>
                  <a:t>(G/A)</a:t>
                </a:r>
                <a:endParaRPr lang="en-ZA" sz="1600" b="1" dirty="0">
                  <a:solidFill>
                    <a:srgbClr val="008000"/>
                  </a:solidFill>
                  <a:latin typeface="Arial" panose="020B0604020202020204" pitchFamily="34" charset="0"/>
                  <a:cs typeface="Arial" panose="020B0604020202020204" pitchFamily="34" charset="0"/>
                </a:endParaRPr>
              </a:p>
            </p:txBody>
          </p:sp>
          <p:sp>
            <p:nvSpPr>
              <p:cNvPr id="15" name="TextBox 14"/>
              <p:cNvSpPr txBox="1"/>
              <p:nvPr/>
            </p:nvSpPr>
            <p:spPr>
              <a:xfrm>
                <a:off x="2917775" y="4953955"/>
                <a:ext cx="483840" cy="234298"/>
              </a:xfrm>
              <a:prstGeom prst="rect">
                <a:avLst/>
              </a:prstGeom>
              <a:noFill/>
            </p:spPr>
            <p:txBody>
              <a:bodyPr wrap="square" rtlCol="0">
                <a:spAutoFit/>
              </a:bodyPr>
              <a:lstStyle/>
              <a:p>
                <a:pPr algn="ctr"/>
                <a:r>
                  <a:rPr lang="en-ZA" sz="1600" b="1" dirty="0">
                    <a:solidFill>
                      <a:schemeClr val="accent6">
                        <a:lumMod val="50000"/>
                      </a:schemeClr>
                    </a:solidFill>
                    <a:latin typeface="Arial" panose="020B0604020202020204" pitchFamily="34" charset="0"/>
                    <a:cs typeface="Arial" panose="020B0604020202020204" pitchFamily="34" charset="0"/>
                  </a:rPr>
                  <a:t>r</a:t>
                </a:r>
                <a:r>
                  <a:rPr lang="en-ZA" sz="1600" b="1" dirty="0" smtClean="0">
                    <a:solidFill>
                      <a:schemeClr val="accent6">
                        <a:lumMod val="50000"/>
                      </a:schemeClr>
                    </a:solidFill>
                    <a:latin typeface="Arial" panose="020B0604020202020204" pitchFamily="34" charset="0"/>
                    <a:cs typeface="Arial" panose="020B0604020202020204" pitchFamily="34" charset="0"/>
                  </a:rPr>
                  <a:t>s113189798</a:t>
                </a:r>
              </a:p>
              <a:p>
                <a:pPr algn="ctr"/>
                <a:r>
                  <a:rPr lang="en-US" sz="1600" b="1" dirty="0" smtClean="0">
                    <a:solidFill>
                      <a:schemeClr val="accent6">
                        <a:lumMod val="50000"/>
                      </a:schemeClr>
                    </a:solidFill>
                    <a:latin typeface="Arial" panose="020B0604020202020204" pitchFamily="34" charset="0"/>
                    <a:cs typeface="Arial" panose="020B0604020202020204" pitchFamily="34" charset="0"/>
                  </a:rPr>
                  <a:t>(A/G)</a:t>
                </a:r>
                <a:endParaRPr lang="en-ZA" sz="1600" b="1" dirty="0">
                  <a:solidFill>
                    <a:schemeClr val="accent6">
                      <a:lumMod val="50000"/>
                    </a:schemeClr>
                  </a:solidFill>
                  <a:latin typeface="Arial" panose="020B0604020202020204" pitchFamily="34" charset="0"/>
                  <a:cs typeface="Arial" panose="020B0604020202020204" pitchFamily="34" charset="0"/>
                </a:endParaRPr>
              </a:p>
            </p:txBody>
          </p:sp>
          <p:grpSp>
            <p:nvGrpSpPr>
              <p:cNvPr id="16" name="Group 15"/>
              <p:cNvGrpSpPr/>
              <p:nvPr/>
            </p:nvGrpSpPr>
            <p:grpSpPr>
              <a:xfrm>
                <a:off x="1211989" y="4596649"/>
                <a:ext cx="1987727" cy="147896"/>
                <a:chOff x="785440" y="548680"/>
                <a:chExt cx="1913871" cy="144016"/>
              </a:xfrm>
            </p:grpSpPr>
            <p:cxnSp>
              <p:nvCxnSpPr>
                <p:cNvPr id="21" name="Straight Connector 20"/>
                <p:cNvCxnSpPr/>
                <p:nvPr/>
              </p:nvCxnSpPr>
              <p:spPr>
                <a:xfrm>
                  <a:off x="785440" y="620688"/>
                  <a:ext cx="191387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53873" y="548680"/>
                  <a:ext cx="18288" cy="144016"/>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002060"/>
                    </a:solidFill>
                  </a:endParaRPr>
                </a:p>
              </p:txBody>
            </p:sp>
            <p:sp>
              <p:nvSpPr>
                <p:cNvPr id="23" name="Rectangle 22"/>
                <p:cNvSpPr/>
                <p:nvPr/>
              </p:nvSpPr>
              <p:spPr>
                <a:xfrm>
                  <a:off x="1043608" y="548680"/>
                  <a:ext cx="18288" cy="144016"/>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p:cNvSpPr/>
                <p:nvPr/>
              </p:nvSpPr>
              <p:spPr>
                <a:xfrm>
                  <a:off x="2411760" y="548680"/>
                  <a:ext cx="18288" cy="144016"/>
                </a:xfrm>
                <a:prstGeom prst="rect">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2582065" y="548680"/>
                  <a:ext cx="18288" cy="14401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Chevron 25"/>
                <p:cNvSpPr/>
                <p:nvPr/>
              </p:nvSpPr>
              <p:spPr>
                <a:xfrm>
                  <a:off x="1187624"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7" name="Chevron 26"/>
                <p:cNvSpPr/>
                <p:nvPr/>
              </p:nvSpPr>
              <p:spPr>
                <a:xfrm>
                  <a:off x="161023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8" name="Chevron 27"/>
                <p:cNvSpPr/>
                <p:nvPr/>
              </p:nvSpPr>
              <p:spPr>
                <a:xfrm>
                  <a:off x="1754255"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9" name="Chevron 28"/>
                <p:cNvSpPr/>
                <p:nvPr/>
              </p:nvSpPr>
              <p:spPr>
                <a:xfrm>
                  <a:off x="1970279"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0" name="Chevron 29"/>
                <p:cNvSpPr/>
                <p:nvPr/>
              </p:nvSpPr>
              <p:spPr>
                <a:xfrm>
                  <a:off x="2186303" y="548680"/>
                  <a:ext cx="153449" cy="144016"/>
                </a:xfrm>
                <a:prstGeom prst="chevr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grpSp>
          <p:cxnSp>
            <p:nvCxnSpPr>
              <p:cNvPr id="17" name="Straight Connector 16"/>
              <p:cNvCxnSpPr>
                <a:stCxn id="22" idx="2"/>
              </p:cNvCxnSpPr>
              <p:nvPr/>
            </p:nvCxnSpPr>
            <p:spPr>
              <a:xfrm>
                <a:off x="1292561" y="4744545"/>
                <a:ext cx="56103" cy="219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76924" y="4744545"/>
                <a:ext cx="381275" cy="1720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50541" y="4744545"/>
                <a:ext cx="363636" cy="158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086727" y="4742377"/>
                <a:ext cx="668" cy="1185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2197695" y="1563887"/>
              <a:ext cx="377026" cy="369332"/>
            </a:xfrm>
            <a:prstGeom prst="rect">
              <a:avLst/>
            </a:prstGeom>
          </p:spPr>
          <p:txBody>
            <a:bodyPr wrap="none">
              <a:spAutoFit/>
            </a:bodyPr>
            <a:lstStyle/>
            <a:p>
              <a:r>
                <a:rPr lang="en-ZA" b="1" dirty="0" smtClean="0">
                  <a:latin typeface="arial" panose="020B0604020202020204" pitchFamily="34" charset="0"/>
                </a:rPr>
                <a:t>5’</a:t>
              </a:r>
              <a:endParaRPr lang="en-ZA" b="1" dirty="0"/>
            </a:p>
          </p:txBody>
        </p:sp>
        <p:sp>
          <p:nvSpPr>
            <p:cNvPr id="32" name="Rectangle 31"/>
            <p:cNvSpPr/>
            <p:nvPr/>
          </p:nvSpPr>
          <p:spPr>
            <a:xfrm>
              <a:off x="8842335" y="1579127"/>
              <a:ext cx="377026" cy="369332"/>
            </a:xfrm>
            <a:prstGeom prst="rect">
              <a:avLst/>
            </a:prstGeom>
          </p:spPr>
          <p:txBody>
            <a:bodyPr wrap="none">
              <a:spAutoFit/>
            </a:bodyPr>
            <a:lstStyle/>
            <a:p>
              <a:r>
                <a:rPr lang="en-ZA" b="1" dirty="0">
                  <a:latin typeface="arial" panose="020B0604020202020204" pitchFamily="34" charset="0"/>
                </a:rPr>
                <a:t>3</a:t>
              </a:r>
              <a:r>
                <a:rPr lang="en-ZA" b="1" dirty="0" smtClean="0">
                  <a:latin typeface="arial" panose="020B0604020202020204" pitchFamily="34" charset="0"/>
                </a:rPr>
                <a:t>’</a:t>
              </a:r>
              <a:endParaRPr lang="en-ZA" b="1" dirty="0"/>
            </a:p>
          </p:txBody>
        </p:sp>
      </p:grpSp>
      <p:graphicFrame>
        <p:nvGraphicFramePr>
          <p:cNvPr id="34" name="Table 33"/>
          <p:cNvGraphicFramePr>
            <a:graphicFrameLocks noGrp="1"/>
          </p:cNvGraphicFramePr>
          <p:nvPr>
            <p:extLst>
              <p:ext uri="{D42A27DB-BD31-4B8C-83A1-F6EECF244321}">
                <p14:modId xmlns:p14="http://schemas.microsoft.com/office/powerpoint/2010/main" val="1703695471"/>
              </p:ext>
            </p:extLst>
          </p:nvPr>
        </p:nvGraphicFramePr>
        <p:xfrm>
          <a:off x="214350" y="3164437"/>
          <a:ext cx="7428912" cy="2596877"/>
        </p:xfrm>
        <a:graphic>
          <a:graphicData uri="http://schemas.openxmlformats.org/drawingml/2006/table">
            <a:tbl>
              <a:tblPr firstRow="1" bandRow="1">
                <a:tableStyleId>{85BE263C-DBD7-4A20-BB59-AAB30ACAA65A}</a:tableStyleId>
              </a:tblPr>
              <a:tblGrid>
                <a:gridCol w="1740784">
                  <a:extLst>
                    <a:ext uri="{9D8B030D-6E8A-4147-A177-3AD203B41FA5}">
                      <a16:colId xmlns:a16="http://schemas.microsoft.com/office/drawing/2014/main" val="1127533410"/>
                    </a:ext>
                  </a:extLst>
                </a:gridCol>
                <a:gridCol w="2056078">
                  <a:extLst>
                    <a:ext uri="{9D8B030D-6E8A-4147-A177-3AD203B41FA5}">
                      <a16:colId xmlns:a16="http://schemas.microsoft.com/office/drawing/2014/main" val="3495757836"/>
                    </a:ext>
                  </a:extLst>
                </a:gridCol>
                <a:gridCol w="2364491">
                  <a:extLst>
                    <a:ext uri="{9D8B030D-6E8A-4147-A177-3AD203B41FA5}">
                      <a16:colId xmlns:a16="http://schemas.microsoft.com/office/drawing/2014/main" val="1185445237"/>
                    </a:ext>
                  </a:extLst>
                </a:gridCol>
                <a:gridCol w="1267559">
                  <a:extLst>
                    <a:ext uri="{9D8B030D-6E8A-4147-A177-3AD203B41FA5}">
                      <a16:colId xmlns:a16="http://schemas.microsoft.com/office/drawing/2014/main" val="3979040433"/>
                    </a:ext>
                  </a:extLst>
                </a:gridCol>
              </a:tblGrid>
              <a:tr h="306546">
                <a:tc>
                  <a:txBody>
                    <a:bodyPr/>
                    <a:lstStyle/>
                    <a:p>
                      <a:pPr algn="ctr"/>
                      <a:r>
                        <a:rPr lang="en-US" sz="1200" i="1" dirty="0" smtClean="0">
                          <a:latin typeface="Arial" panose="020B0604020202020204" pitchFamily="34" charset="0"/>
                          <a:cs typeface="Arial" panose="020B0604020202020204" pitchFamily="34" charset="0"/>
                        </a:rPr>
                        <a:t>bst-2</a:t>
                      </a:r>
                      <a:r>
                        <a:rPr lang="en-US" sz="1200" baseline="0" dirty="0" smtClean="0">
                          <a:latin typeface="Arial" panose="020B0604020202020204" pitchFamily="34" charset="0"/>
                          <a:cs typeface="Arial" panose="020B0604020202020204" pitchFamily="34" charset="0"/>
                        </a:rPr>
                        <a:t> gene variant</a:t>
                      </a:r>
                      <a:endParaRPr lang="en-ZA" sz="1200"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US" sz="1200" dirty="0" smtClean="0">
                          <a:latin typeface="Arial" panose="020B0604020202020204" pitchFamily="34" charset="0"/>
                          <a:cs typeface="Arial" panose="020B0604020202020204" pitchFamily="34" charset="0"/>
                        </a:rPr>
                        <a:t>HIV-1 disease outcome</a:t>
                      </a:r>
                      <a:endParaRPr lang="en-ZA" sz="1200"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US" sz="1200" dirty="0" smtClean="0">
                          <a:latin typeface="Arial" panose="020B0604020202020204" pitchFamily="34" charset="0"/>
                          <a:cs typeface="Arial" panose="020B0604020202020204" pitchFamily="34" charset="0"/>
                        </a:rPr>
                        <a:t>Population</a:t>
                      </a:r>
                      <a:endParaRPr lang="en-ZA" sz="1200" dirty="0">
                        <a:latin typeface="Arial" panose="020B0604020202020204" pitchFamily="34" charset="0"/>
                        <a:cs typeface="Arial" panose="020B0604020202020204" pitchFamily="34" charset="0"/>
                      </a:endParaRPr>
                    </a:p>
                  </a:txBody>
                  <a:tcPr>
                    <a:solidFill>
                      <a:schemeClr val="accent2">
                        <a:lumMod val="75000"/>
                      </a:schemeClr>
                    </a:solidFill>
                  </a:tcPr>
                </a:tc>
                <a:tc>
                  <a:txBody>
                    <a:bodyPr/>
                    <a:lstStyle/>
                    <a:p>
                      <a:pPr algn="ctr"/>
                      <a:r>
                        <a:rPr lang="en-US" sz="1200" dirty="0" smtClean="0">
                          <a:latin typeface="Arial" panose="020B0604020202020204" pitchFamily="34" charset="0"/>
                          <a:cs typeface="Arial" panose="020B0604020202020204" pitchFamily="34" charset="0"/>
                        </a:rPr>
                        <a:t>Reference</a:t>
                      </a:r>
                      <a:endParaRPr lang="en-ZA" sz="1200" dirty="0">
                        <a:latin typeface="Arial" panose="020B0604020202020204" pitchFamily="34" charset="0"/>
                        <a:cs typeface="Arial" panose="020B0604020202020204" pitchFamily="34" charset="0"/>
                      </a:endParaRPr>
                    </a:p>
                  </a:txBody>
                  <a:tcPr>
                    <a:solidFill>
                      <a:schemeClr val="accent2">
                        <a:lumMod val="75000"/>
                      </a:schemeClr>
                    </a:solidFill>
                  </a:tcPr>
                </a:tc>
                <a:extLst>
                  <a:ext uri="{0D108BD9-81ED-4DB2-BD59-A6C34878D82A}">
                    <a16:rowId xmlns:a16="http://schemas.microsoft.com/office/drawing/2014/main" val="1775504869"/>
                  </a:ext>
                </a:extLst>
              </a:tr>
              <a:tr h="1101611">
                <a:tc>
                  <a:txBody>
                    <a:bodyPr/>
                    <a:lstStyle/>
                    <a:p>
                      <a:pPr algn="ctr"/>
                      <a:r>
                        <a:rPr lang="en-US" sz="1200" dirty="0" smtClean="0">
                          <a:latin typeface="Arial" panose="020B0604020202020204" pitchFamily="34" charset="0"/>
                          <a:cs typeface="Arial" panose="020B0604020202020204" pitchFamily="34" charset="0"/>
                        </a:rPr>
                        <a:t>rs3217318</a:t>
                      </a:r>
                    </a:p>
                    <a:p>
                      <a:pPr algn="ctr"/>
                      <a:r>
                        <a:rPr lang="en-US" sz="1200" dirty="0" smtClean="0">
                          <a:latin typeface="Arial" panose="020B0604020202020204" pitchFamily="34" charset="0"/>
                          <a:cs typeface="Arial" panose="020B0604020202020204" pitchFamily="34" charset="0"/>
                        </a:rPr>
                        <a:t>heterozygosity-</a:t>
                      </a:r>
                      <a:r>
                        <a:rPr lang="el-GR" sz="1200" dirty="0" smtClean="0">
                          <a:latin typeface="Arial" panose="020B0604020202020204" pitchFamily="34" charset="0"/>
                          <a:cs typeface="Arial" panose="020B0604020202020204" pitchFamily="34" charset="0"/>
                        </a:rPr>
                        <a:t>Δ</a:t>
                      </a:r>
                      <a:r>
                        <a:rPr lang="en-US" sz="1200" dirty="0" smtClean="0">
                          <a:latin typeface="Arial" panose="020B0604020202020204" pitchFamily="34" charset="0"/>
                          <a:cs typeface="Arial" panose="020B0604020202020204" pitchFamily="34" charset="0"/>
                        </a:rPr>
                        <a:t>19/i19</a:t>
                      </a:r>
                    </a:p>
                    <a:p>
                      <a:pPr algn="ctr"/>
                      <a:endParaRPr lang="en-US" sz="12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rs10415893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heterozygosity-G/A</a:t>
                      </a:r>
                      <a:endParaRPr lang="en-ZA" sz="1200" dirty="0" smtClean="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Faster</a:t>
                      </a:r>
                      <a:r>
                        <a:rPr lang="en-US" sz="1200" baseline="0" dirty="0" smtClean="0">
                          <a:latin typeface="Arial" panose="020B0604020202020204" pitchFamily="34" charset="0"/>
                          <a:cs typeface="Arial" panose="020B0604020202020204" pitchFamily="34" charset="0"/>
                        </a:rPr>
                        <a:t> disease progression</a:t>
                      </a:r>
                    </a:p>
                    <a:p>
                      <a:pPr algn="ctr"/>
                      <a:endParaRPr lang="en-US" sz="1200" baseline="0" dirty="0" smtClean="0">
                        <a:latin typeface="Arial" panose="020B0604020202020204" pitchFamily="34" charset="0"/>
                        <a:cs typeface="Arial" panose="020B0604020202020204" pitchFamily="34" charset="0"/>
                      </a:endParaRPr>
                    </a:p>
                    <a:p>
                      <a:pPr algn="ctr"/>
                      <a:endParaRPr lang="en-US" sz="1200" baseline="0" dirty="0" smtClean="0">
                        <a:latin typeface="Arial" panose="020B0604020202020204" pitchFamily="34" charset="0"/>
                        <a:cs typeface="Arial" panose="020B0604020202020204" pitchFamily="34" charset="0"/>
                      </a:endParaRPr>
                    </a:p>
                    <a:p>
                      <a:pPr algn="ctr"/>
                      <a:endParaRPr lang="en-US" sz="1200" baseline="0" dirty="0" smtClean="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Faster</a:t>
                      </a:r>
                      <a:r>
                        <a:rPr lang="en-US" sz="1200" baseline="0" dirty="0" smtClean="0">
                          <a:latin typeface="Arial" panose="020B0604020202020204" pitchFamily="34" charset="0"/>
                          <a:cs typeface="Arial" panose="020B0604020202020204" pitchFamily="34" charset="0"/>
                        </a:rPr>
                        <a:t> disease progression</a:t>
                      </a:r>
                      <a:endParaRPr lang="en-ZA" sz="1200" dirty="0" smtClean="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Spanish</a:t>
                      </a:r>
                    </a:p>
                    <a:p>
                      <a:pPr algn="ctr"/>
                      <a:r>
                        <a:rPr lang="en-US" sz="1200" dirty="0" smtClean="0">
                          <a:latin typeface="Arial" panose="020B0604020202020204" pitchFamily="34" charset="0"/>
                          <a:cs typeface="Arial" panose="020B0604020202020204" pitchFamily="34" charset="0"/>
                        </a:rPr>
                        <a:t>injecting</a:t>
                      </a:r>
                      <a:r>
                        <a:rPr lang="en-US" sz="1200" baseline="0" dirty="0" smtClean="0">
                          <a:latin typeface="Arial" panose="020B0604020202020204" pitchFamily="34" charset="0"/>
                          <a:cs typeface="Arial" panose="020B0604020202020204" pitchFamily="34" charset="0"/>
                        </a:rPr>
                        <a:t> drug users</a:t>
                      </a:r>
                      <a:endParaRPr lang="en-ZA" sz="1200" dirty="0">
                        <a:latin typeface="Arial" panose="020B0604020202020204" pitchFamily="34" charset="0"/>
                        <a:cs typeface="Arial" panose="020B0604020202020204" pitchFamily="34" charset="0"/>
                      </a:endParaRPr>
                    </a:p>
                  </a:txBody>
                  <a:tcPr/>
                </a:tc>
                <a:tc>
                  <a:txBody>
                    <a:bodyPr/>
                    <a:lstStyle/>
                    <a:p>
                      <a:pPr algn="ctr"/>
                      <a:r>
                        <a:rPr lang="en-US" sz="1200" dirty="0" err="1" smtClean="0">
                          <a:latin typeface="Arial" panose="020B0604020202020204" pitchFamily="34" charset="0"/>
                          <a:cs typeface="Arial" panose="020B0604020202020204" pitchFamily="34" charset="0"/>
                        </a:rPr>
                        <a:t>Laplana</a:t>
                      </a:r>
                      <a:r>
                        <a:rPr lang="en-US" sz="1200" baseline="0" dirty="0" smtClean="0">
                          <a:latin typeface="Arial" panose="020B0604020202020204" pitchFamily="34" charset="0"/>
                          <a:cs typeface="Arial" panose="020B0604020202020204" pitchFamily="34" charset="0"/>
                        </a:rPr>
                        <a:t> </a:t>
                      </a:r>
                      <a:r>
                        <a:rPr lang="en-US" sz="1200" i="1" baseline="0" dirty="0" smtClean="0">
                          <a:latin typeface="Arial" panose="020B0604020202020204" pitchFamily="34" charset="0"/>
                          <a:cs typeface="Arial" panose="020B0604020202020204" pitchFamily="34" charset="0"/>
                        </a:rPr>
                        <a:t>et al., </a:t>
                      </a:r>
                      <a:r>
                        <a:rPr lang="en-US" sz="1200" baseline="0" dirty="0" smtClean="0">
                          <a:latin typeface="Arial" panose="020B0604020202020204" pitchFamily="34" charset="0"/>
                          <a:cs typeface="Arial" panose="020B0604020202020204" pitchFamily="34" charset="0"/>
                        </a:rPr>
                        <a:t>2013</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65095361"/>
                  </a:ext>
                </a:extLst>
              </a:tr>
              <a:tr h="413240">
                <a:tc>
                  <a:txBody>
                    <a:bodyPr/>
                    <a:lstStyle/>
                    <a:p>
                      <a:pPr algn="ctr"/>
                      <a:r>
                        <a:rPr lang="en-US" sz="1200" dirty="0" smtClean="0">
                          <a:latin typeface="Arial" panose="020B0604020202020204" pitchFamily="34" charset="0"/>
                          <a:cs typeface="Arial" panose="020B0604020202020204" pitchFamily="34" charset="0"/>
                        </a:rPr>
                        <a:t>rs12609479-A</a:t>
                      </a:r>
                    </a:p>
                    <a:p>
                      <a:pPr algn="ctr"/>
                      <a:endParaRPr lang="en-US" sz="1200" dirty="0" smtClean="0">
                        <a:latin typeface="Arial" panose="020B0604020202020204" pitchFamily="34" charset="0"/>
                        <a:cs typeface="Arial" panose="020B0604020202020204" pitchFamily="34" charset="0"/>
                      </a:endParaRPr>
                    </a:p>
                    <a:p>
                      <a:pPr algn="ctr"/>
                      <a:endParaRPr lang="en-US" sz="1200" dirty="0" smtClean="0">
                        <a:latin typeface="Arial" panose="020B0604020202020204" pitchFamily="34" charset="0"/>
                        <a:cs typeface="Arial" panose="020B0604020202020204" pitchFamily="34" charset="0"/>
                      </a:endParaRPr>
                    </a:p>
                    <a:p>
                      <a:pPr algn="ctr"/>
                      <a:endParaRPr lang="en-US" sz="1200" dirty="0" smtClean="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rs113189798-G</a:t>
                      </a:r>
                      <a:endParaRPr lang="en-ZA" sz="1200" dirty="0" smtClean="0">
                        <a:latin typeface="Arial" panose="020B0604020202020204" pitchFamily="34" charset="0"/>
                        <a:cs typeface="Arial" panose="020B0604020202020204" pitchFamily="34" charset="0"/>
                      </a:endParaRPr>
                    </a:p>
                    <a:p>
                      <a:pPr algn="ctr"/>
                      <a:endParaRPr lang="en-ZA"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Decreased risk of</a:t>
                      </a:r>
                      <a:r>
                        <a:rPr lang="en-US" sz="1200" baseline="0" dirty="0" smtClean="0">
                          <a:latin typeface="Arial" panose="020B0604020202020204" pitchFamily="34" charset="0"/>
                          <a:cs typeface="Arial" panose="020B0604020202020204" pitchFamily="34" charset="0"/>
                        </a:rPr>
                        <a:t> HIV-1 acquisition</a:t>
                      </a:r>
                    </a:p>
                    <a:p>
                      <a:pPr algn="ctr"/>
                      <a:endParaRPr lang="en-US" sz="1200" baseline="0" dirty="0" smtClean="0">
                        <a:latin typeface="Arial" panose="020B0604020202020204" pitchFamily="34" charset="0"/>
                        <a:cs typeface="Arial" panose="020B0604020202020204" pitchFamily="34" charset="0"/>
                      </a:endParaRPr>
                    </a:p>
                    <a:p>
                      <a:pPr algn="ctr"/>
                      <a:endParaRPr lang="en-US" sz="1200" baseline="0" dirty="0" smtClean="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Increased risk of</a:t>
                      </a:r>
                      <a:r>
                        <a:rPr lang="en-US" sz="1200" baseline="0" dirty="0" smtClean="0">
                          <a:latin typeface="Arial" panose="020B0604020202020204" pitchFamily="34" charset="0"/>
                          <a:cs typeface="Arial" panose="020B0604020202020204" pitchFamily="34" charset="0"/>
                        </a:rPr>
                        <a:t> HIV-1 acquisition</a:t>
                      </a:r>
                      <a:endParaRPr lang="en-ZA" sz="1200" dirty="0" smtClean="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African &amp; European</a:t>
                      </a:r>
                      <a:r>
                        <a:rPr lang="en-US" sz="1200" baseline="0" dirty="0" smtClean="0">
                          <a:latin typeface="Arial" panose="020B0604020202020204" pitchFamily="34" charset="0"/>
                          <a:cs typeface="Arial" panose="020B0604020202020204" pitchFamily="34" charset="0"/>
                        </a:rPr>
                        <a:t> Americans</a:t>
                      </a:r>
                    </a:p>
                    <a:p>
                      <a:pPr algn="ctr"/>
                      <a:r>
                        <a:rPr lang="en-US" sz="1200" baseline="0" dirty="0" smtClean="0">
                          <a:latin typeface="Arial" panose="020B0604020202020204" pitchFamily="34" charset="0"/>
                          <a:cs typeface="Arial" panose="020B0604020202020204" pitchFamily="34" charset="0"/>
                        </a:rPr>
                        <a:t>injecting drug users</a:t>
                      </a:r>
                      <a:endParaRPr lang="en-ZA" sz="1200" dirty="0">
                        <a:latin typeface="Arial" panose="020B0604020202020204" pitchFamily="34" charset="0"/>
                        <a:cs typeface="Arial" panose="020B0604020202020204" pitchFamily="34" charset="0"/>
                      </a:endParaRPr>
                    </a:p>
                  </a:txBody>
                  <a:tcPr/>
                </a:tc>
                <a:tc>
                  <a:txBody>
                    <a:bodyPr/>
                    <a:lstStyle/>
                    <a:p>
                      <a:pPr algn="ctr"/>
                      <a:r>
                        <a:rPr lang="en-US" sz="1200" dirty="0" smtClean="0">
                          <a:latin typeface="Arial" panose="020B0604020202020204" pitchFamily="34" charset="0"/>
                          <a:cs typeface="Arial" panose="020B0604020202020204" pitchFamily="34" charset="0"/>
                        </a:rPr>
                        <a:t>Hancock</a:t>
                      </a:r>
                      <a:r>
                        <a:rPr lang="en-US" sz="1200" baseline="0" dirty="0" smtClean="0">
                          <a:latin typeface="Arial" panose="020B0604020202020204" pitchFamily="34" charset="0"/>
                          <a:cs typeface="Arial" panose="020B0604020202020204" pitchFamily="34" charset="0"/>
                        </a:rPr>
                        <a:t> </a:t>
                      </a:r>
                      <a:r>
                        <a:rPr lang="en-US" sz="1200" i="1" baseline="0" dirty="0" smtClean="0">
                          <a:latin typeface="Arial" panose="020B0604020202020204" pitchFamily="34" charset="0"/>
                          <a:cs typeface="Arial" panose="020B0604020202020204" pitchFamily="34" charset="0"/>
                        </a:rPr>
                        <a:t>et al</a:t>
                      </a:r>
                      <a:r>
                        <a:rPr lang="en-US" sz="1200" baseline="0" dirty="0" smtClean="0">
                          <a:latin typeface="Arial" panose="020B0604020202020204" pitchFamily="34" charset="0"/>
                          <a:cs typeface="Arial" panose="020B0604020202020204" pitchFamily="34" charset="0"/>
                        </a:rPr>
                        <a:t>., 2015</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2490375"/>
                  </a:ext>
                </a:extLst>
              </a:tr>
            </a:tbl>
          </a:graphicData>
        </a:graphic>
      </p:graphicFrame>
      <p:grpSp>
        <p:nvGrpSpPr>
          <p:cNvPr id="35" name="Group 34"/>
          <p:cNvGrpSpPr/>
          <p:nvPr/>
        </p:nvGrpSpPr>
        <p:grpSpPr>
          <a:xfrm>
            <a:off x="7785730" y="3792079"/>
            <a:ext cx="4775833" cy="2346883"/>
            <a:chOff x="7785730" y="3792079"/>
            <a:chExt cx="4775833" cy="2346883"/>
          </a:xfrm>
        </p:grpSpPr>
        <p:grpSp>
          <p:nvGrpSpPr>
            <p:cNvPr id="4" name="Group 3"/>
            <p:cNvGrpSpPr/>
            <p:nvPr/>
          </p:nvGrpSpPr>
          <p:grpSpPr>
            <a:xfrm>
              <a:off x="7893907" y="3792079"/>
              <a:ext cx="4667656" cy="2346883"/>
              <a:chOff x="7650519" y="1061771"/>
              <a:chExt cx="4667656" cy="2346883"/>
            </a:xfrm>
          </p:grpSpPr>
          <p:grpSp>
            <p:nvGrpSpPr>
              <p:cNvPr id="2" name="Group 1"/>
              <p:cNvGrpSpPr/>
              <p:nvPr/>
            </p:nvGrpSpPr>
            <p:grpSpPr>
              <a:xfrm>
                <a:off x="8153269" y="1436892"/>
                <a:ext cx="3723402" cy="1971762"/>
                <a:chOff x="8153269" y="1545883"/>
                <a:chExt cx="3723402" cy="1971762"/>
              </a:xfrm>
            </p:grpSpPr>
            <p:pic>
              <p:nvPicPr>
                <p:cNvPr id="37" name="Picture 2" descr="Image result for elite controller hi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269" y="1545883"/>
                  <a:ext cx="3723402" cy="189079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8153269" y="3317590"/>
                  <a:ext cx="3658484" cy="200055"/>
                </a:xfrm>
                <a:prstGeom prst="rect">
                  <a:avLst/>
                </a:prstGeom>
                <a:noFill/>
              </p:spPr>
              <p:txBody>
                <a:bodyPr wrap="square" rtlCol="0">
                  <a:spAutoFit/>
                </a:bodyPr>
                <a:lstStyle/>
                <a:p>
                  <a:pPr algn="r"/>
                  <a:r>
                    <a:rPr lang="en-ZA" sz="700" dirty="0" err="1" smtClean="0">
                      <a:solidFill>
                        <a:schemeClr val="tx1">
                          <a:lumMod val="75000"/>
                          <a:lumOff val="25000"/>
                        </a:schemeClr>
                      </a:solidFill>
                      <a:latin typeface="Arial" panose="020B0604020202020204" pitchFamily="34" charset="0"/>
                      <a:cs typeface="Arial" panose="020B0604020202020204" pitchFamily="34" charset="0"/>
                    </a:rPr>
                    <a:t>Tiemessen</a:t>
                  </a:r>
                  <a:r>
                    <a:rPr lang="en-ZA" sz="700" dirty="0" smtClean="0">
                      <a:solidFill>
                        <a:schemeClr val="tx1">
                          <a:lumMod val="75000"/>
                          <a:lumOff val="25000"/>
                        </a:schemeClr>
                      </a:solidFill>
                      <a:latin typeface="Arial" panose="020B0604020202020204" pitchFamily="34" charset="0"/>
                      <a:cs typeface="Arial" panose="020B0604020202020204" pitchFamily="34" charset="0"/>
                    </a:rPr>
                    <a:t>. (2012).</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 </a:t>
                  </a:r>
                  <a:r>
                    <a:rPr lang="en-ZA" sz="700" i="1" dirty="0" smtClean="0">
                      <a:solidFill>
                        <a:schemeClr val="tx1">
                          <a:lumMod val="75000"/>
                          <a:lumOff val="25000"/>
                        </a:schemeClr>
                      </a:solidFill>
                      <a:latin typeface="Arial" panose="020B0604020202020204" pitchFamily="34" charset="0"/>
                      <a:cs typeface="Arial" panose="020B0604020202020204" pitchFamily="34" charset="0"/>
                    </a:rPr>
                    <a:t>CME</a:t>
                  </a:r>
                  <a:r>
                    <a:rPr lang="en-ZA" sz="700" dirty="0">
                      <a:solidFill>
                        <a:schemeClr val="tx1">
                          <a:lumMod val="75000"/>
                          <a:lumOff val="25000"/>
                        </a:schemeClr>
                      </a:solidFill>
                      <a:latin typeface="Arial" panose="020B0604020202020204" pitchFamily="34" charset="0"/>
                      <a:cs typeface="Arial" panose="020B0604020202020204" pitchFamily="34" charset="0"/>
                    </a:rPr>
                    <a:t>. </a:t>
                  </a:r>
                  <a:r>
                    <a:rPr lang="en-ZA" sz="700" b="1" dirty="0" smtClean="0">
                      <a:solidFill>
                        <a:schemeClr val="tx1">
                          <a:lumMod val="75000"/>
                          <a:lumOff val="25000"/>
                        </a:schemeClr>
                      </a:solidFill>
                      <a:latin typeface="Arial" panose="020B0604020202020204" pitchFamily="34" charset="0"/>
                      <a:cs typeface="Arial" panose="020B0604020202020204" pitchFamily="34" charset="0"/>
                    </a:rPr>
                    <a:t>30(8)</a:t>
                  </a:r>
                  <a:r>
                    <a:rPr lang="en-ZA" sz="700" dirty="0" smtClean="0">
                      <a:solidFill>
                        <a:schemeClr val="tx1">
                          <a:lumMod val="75000"/>
                          <a:lumOff val="25000"/>
                        </a:schemeClr>
                      </a:solidFill>
                      <a:latin typeface="Arial" panose="020B0604020202020204" pitchFamily="34" charset="0"/>
                      <a:cs typeface="Arial" panose="020B0604020202020204" pitchFamily="34" charset="0"/>
                    </a:rPr>
                    <a:t>:282-285</a:t>
                  </a:r>
                  <a:endParaRPr lang="en-ZA" sz="7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3" name="TextBox 2"/>
              <p:cNvSpPr txBox="1"/>
              <p:nvPr/>
            </p:nvSpPr>
            <p:spPr>
              <a:xfrm>
                <a:off x="7650519" y="1061771"/>
                <a:ext cx="4667656" cy="338554"/>
              </a:xfrm>
              <a:prstGeom prst="rect">
                <a:avLst/>
              </a:prstGeom>
              <a:noFill/>
            </p:spPr>
            <p:txBody>
              <a:bodyPr wrap="square" rtlCol="0">
                <a:spAutoFit/>
              </a:bodyPr>
              <a:lstStyle/>
              <a:p>
                <a:pPr algn="ctr"/>
                <a:r>
                  <a:rPr lang="en-US" sz="1600" b="1" dirty="0" smtClean="0"/>
                  <a:t>Durable Control of HIV-1 in absence of ART</a:t>
                </a:r>
                <a:endParaRPr lang="en-ZA" sz="1600" b="1" dirty="0"/>
              </a:p>
            </p:txBody>
          </p:sp>
        </p:grpSp>
        <p:sp>
          <p:nvSpPr>
            <p:cNvPr id="46" name="Up Arrow 45"/>
            <p:cNvSpPr/>
            <p:nvPr/>
          </p:nvSpPr>
          <p:spPr>
            <a:xfrm rot="6734071">
              <a:off x="7919559" y="4040453"/>
              <a:ext cx="362172" cy="629829"/>
            </a:xfrm>
            <a:prstGeom prst="up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grpSp>
        <p:nvGrpSpPr>
          <p:cNvPr id="36" name="Group 35"/>
          <p:cNvGrpSpPr/>
          <p:nvPr/>
        </p:nvGrpSpPr>
        <p:grpSpPr>
          <a:xfrm>
            <a:off x="7738102" y="1174605"/>
            <a:ext cx="4999362" cy="2425624"/>
            <a:chOff x="7738102" y="1174605"/>
            <a:chExt cx="4999362" cy="2425624"/>
          </a:xfrm>
        </p:grpSpPr>
        <p:grpSp>
          <p:nvGrpSpPr>
            <p:cNvPr id="33" name="Group 32"/>
            <p:cNvGrpSpPr/>
            <p:nvPr/>
          </p:nvGrpSpPr>
          <p:grpSpPr>
            <a:xfrm>
              <a:off x="7738102" y="1174605"/>
              <a:ext cx="4679635" cy="2267180"/>
              <a:chOff x="7738102" y="1174605"/>
              <a:chExt cx="4679635" cy="2267180"/>
            </a:xfrm>
          </p:grpSpPr>
          <p:sp>
            <p:nvSpPr>
              <p:cNvPr id="13" name="Up Arrow 12"/>
              <p:cNvSpPr/>
              <p:nvPr/>
            </p:nvSpPr>
            <p:spPr>
              <a:xfrm rot="3185002">
                <a:off x="7871931" y="2945784"/>
                <a:ext cx="362172" cy="629829"/>
              </a:xfrm>
              <a:prstGeom prst="upArrow">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nvGrpSpPr>
              <p:cNvPr id="8" name="Group 7"/>
              <p:cNvGrpSpPr/>
              <p:nvPr/>
            </p:nvGrpSpPr>
            <p:grpSpPr>
              <a:xfrm>
                <a:off x="7750081" y="1174605"/>
                <a:ext cx="4667656" cy="2201559"/>
                <a:chOff x="7776116" y="3844597"/>
                <a:chExt cx="4667656" cy="2201559"/>
              </a:xfrm>
            </p:grpSpPr>
            <p:pic>
              <p:nvPicPr>
                <p:cNvPr id="13320" name="Picture 8" descr="Image result for south african flag and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0770" y="4152622"/>
                  <a:ext cx="2846830" cy="189353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776116" y="3844597"/>
                  <a:ext cx="4667656" cy="338554"/>
                </a:xfrm>
                <a:prstGeom prst="rect">
                  <a:avLst/>
                </a:prstGeom>
                <a:noFill/>
              </p:spPr>
              <p:txBody>
                <a:bodyPr wrap="square" rtlCol="0">
                  <a:spAutoFit/>
                </a:bodyPr>
                <a:lstStyle/>
                <a:p>
                  <a:pPr algn="ctr"/>
                  <a:r>
                    <a:rPr lang="en-US" sz="1600" b="1" dirty="0" smtClean="0"/>
                    <a:t>Black South African Population</a:t>
                  </a:r>
                  <a:endParaRPr lang="en-ZA" sz="1600" b="1" dirty="0"/>
                </a:p>
              </p:txBody>
            </p:sp>
          </p:grpSp>
        </p:grpSp>
        <p:sp>
          <p:nvSpPr>
            <p:cNvPr id="38" name="Rectangle 37"/>
            <p:cNvSpPr/>
            <p:nvPr/>
          </p:nvSpPr>
          <p:spPr>
            <a:xfrm>
              <a:off x="8321581" y="3400174"/>
              <a:ext cx="4415883" cy="200055"/>
            </a:xfrm>
            <a:prstGeom prst="rect">
              <a:avLst/>
            </a:prstGeom>
          </p:spPr>
          <p:txBody>
            <a:bodyPr wrap="square">
              <a:spAutoFit/>
            </a:bodyPr>
            <a:lstStyle/>
            <a:p>
              <a:r>
                <a:rPr lang="en-ZA" sz="700" dirty="0">
                  <a:latin typeface="Arial" panose="020B0604020202020204" pitchFamily="34" charset="0"/>
                  <a:cs typeface="Arial" panose="020B0604020202020204" pitchFamily="34" charset="0"/>
                  <a:hlinkClick r:id="rId6"/>
                </a:rPr>
                <a:t>https://witsjusticeproject.files.wordpress.com/2013/04/sa-flag-on-hand_katrin-linke_fotolia.jpg</a:t>
              </a:r>
              <a:endParaRPr lang="en-ZA"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306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12192000" cy="405299"/>
          </a:xfrm>
          <a:solidFill>
            <a:schemeClr val="bg1">
              <a:lumMod val="85000"/>
            </a:schemeClr>
          </a:solidFill>
        </p:spPr>
        <p:txBody>
          <a:bodyPr>
            <a:noAutofit/>
          </a:bodyPr>
          <a:lstStyle/>
          <a:p>
            <a:r>
              <a:rPr lang="en-US" sz="3600" dirty="0" smtClean="0">
                <a:solidFill>
                  <a:srgbClr val="C00000"/>
                </a:solidFill>
                <a:latin typeface="Arial Black" panose="020B0A04020102020204" pitchFamily="34" charset="0"/>
              </a:rPr>
              <a:t>Aims	</a:t>
            </a:r>
            <a:endParaRPr lang="en-US" sz="36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609600" y="1530147"/>
            <a:ext cx="11151219" cy="4525963"/>
          </a:xfrm>
        </p:spPr>
        <p:txBody>
          <a:bodyPr>
            <a:normAutofit/>
          </a:bodyPr>
          <a:lstStyle/>
          <a:p>
            <a:pPr algn="ctr"/>
            <a:r>
              <a:rPr lang="en-US" sz="3000" b="1" dirty="0" smtClean="0">
                <a:solidFill>
                  <a:schemeClr val="tx1"/>
                </a:solidFill>
              </a:rPr>
              <a:t>Determine </a:t>
            </a:r>
            <a:r>
              <a:rPr lang="en-US" sz="3000" b="1" dirty="0">
                <a:solidFill>
                  <a:schemeClr val="tx1"/>
                </a:solidFill>
              </a:rPr>
              <a:t>the frequency of </a:t>
            </a:r>
            <a:r>
              <a:rPr lang="en-US" sz="3000" b="1" dirty="0" smtClean="0">
                <a:solidFill>
                  <a:schemeClr val="tx1"/>
                </a:solidFill>
              </a:rPr>
              <a:t>FOUR </a:t>
            </a:r>
            <a:r>
              <a:rPr lang="en-US" sz="3000" b="1" i="1" dirty="0">
                <a:solidFill>
                  <a:schemeClr val="tx1"/>
                </a:solidFill>
              </a:rPr>
              <a:t>bst-2 </a:t>
            </a:r>
            <a:r>
              <a:rPr lang="en-US" sz="3000" b="1" dirty="0">
                <a:solidFill>
                  <a:schemeClr val="tx1"/>
                </a:solidFill>
              </a:rPr>
              <a:t>variants in </a:t>
            </a:r>
            <a:endParaRPr lang="en-US" sz="3000" b="1" dirty="0" smtClean="0">
              <a:solidFill>
                <a:schemeClr val="tx1"/>
              </a:solidFill>
            </a:endParaRPr>
          </a:p>
          <a:p>
            <a:pPr marL="0" indent="0" algn="ctr">
              <a:buNone/>
            </a:pPr>
            <a:r>
              <a:rPr lang="en-US" sz="3000" b="1" dirty="0" smtClean="0">
                <a:solidFill>
                  <a:schemeClr val="tx1"/>
                </a:solidFill>
              </a:rPr>
              <a:t>HIV-1 uninfected black </a:t>
            </a:r>
            <a:r>
              <a:rPr lang="en-US" sz="3000" b="1" dirty="0">
                <a:solidFill>
                  <a:schemeClr val="tx1"/>
                </a:solidFill>
              </a:rPr>
              <a:t>South African population </a:t>
            </a:r>
            <a:endParaRPr lang="en-US" sz="3000" b="1" dirty="0" smtClean="0">
              <a:solidFill>
                <a:schemeClr val="tx1"/>
              </a:solidFill>
            </a:endParaRPr>
          </a:p>
          <a:p>
            <a:pPr marL="0" indent="0" algn="ctr">
              <a:buNone/>
            </a:pPr>
            <a:endParaRPr lang="en-US" sz="3000" b="1" dirty="0" smtClean="0">
              <a:solidFill>
                <a:schemeClr val="tx1"/>
              </a:solidFill>
            </a:endParaRPr>
          </a:p>
          <a:p>
            <a:pPr algn="ctr"/>
            <a:r>
              <a:rPr lang="en-US" sz="3000" b="1" dirty="0">
                <a:solidFill>
                  <a:schemeClr val="tx1"/>
                </a:solidFill>
              </a:rPr>
              <a:t>I</a:t>
            </a:r>
            <a:r>
              <a:rPr lang="en-US" sz="3000" b="1" dirty="0" smtClean="0">
                <a:solidFill>
                  <a:schemeClr val="tx1"/>
                </a:solidFill>
              </a:rPr>
              <a:t>nvestigate </a:t>
            </a:r>
            <a:r>
              <a:rPr lang="en-US" sz="3000" b="1" dirty="0">
                <a:solidFill>
                  <a:schemeClr val="tx1"/>
                </a:solidFill>
              </a:rPr>
              <a:t>whether </a:t>
            </a:r>
            <a:r>
              <a:rPr lang="en-US" sz="3000" b="1" dirty="0" smtClean="0">
                <a:solidFill>
                  <a:schemeClr val="tx1"/>
                </a:solidFill>
              </a:rPr>
              <a:t>these </a:t>
            </a:r>
            <a:r>
              <a:rPr lang="en-US" sz="3000" b="1" dirty="0">
                <a:solidFill>
                  <a:schemeClr val="tx1"/>
                </a:solidFill>
              </a:rPr>
              <a:t>variants are associated with </a:t>
            </a:r>
            <a:r>
              <a:rPr lang="en-US" sz="3000" b="1" dirty="0" smtClean="0">
                <a:solidFill>
                  <a:schemeClr val="tx1"/>
                </a:solidFill>
              </a:rPr>
              <a:t>differential natural </a:t>
            </a:r>
            <a:r>
              <a:rPr lang="en-US" sz="3000" b="1" dirty="0">
                <a:solidFill>
                  <a:schemeClr val="tx1"/>
                </a:solidFill>
              </a:rPr>
              <a:t>control of HIV-1 infection in the absence of </a:t>
            </a:r>
            <a:endParaRPr lang="en-US" sz="3000" b="1" dirty="0" smtClean="0">
              <a:solidFill>
                <a:schemeClr val="tx1"/>
              </a:solidFill>
            </a:endParaRPr>
          </a:p>
          <a:p>
            <a:pPr marL="0" indent="0" algn="ctr">
              <a:buNone/>
            </a:pPr>
            <a:r>
              <a:rPr lang="en-US" sz="3000" b="1" dirty="0" smtClean="0">
                <a:solidFill>
                  <a:schemeClr val="tx1"/>
                </a:solidFill>
              </a:rPr>
              <a:t>anti-retroviral </a:t>
            </a:r>
            <a:r>
              <a:rPr lang="en-US" sz="3000" b="1" dirty="0">
                <a:solidFill>
                  <a:schemeClr val="tx1"/>
                </a:solidFill>
              </a:rPr>
              <a:t>therapy (ART)</a:t>
            </a:r>
          </a:p>
        </p:txBody>
      </p:sp>
      <p:pic>
        <p:nvPicPr>
          <p:cNvPr id="5" name="Picture 4"/>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Tree>
    <p:extLst>
      <p:ext uri="{BB962C8B-B14F-4D97-AF65-F5344CB8AC3E}">
        <p14:creationId xmlns:p14="http://schemas.microsoft.com/office/powerpoint/2010/main" val="662151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71889274"/>
              </p:ext>
            </p:extLst>
          </p:nvPr>
        </p:nvGraphicFramePr>
        <p:xfrm>
          <a:off x="472066" y="1400381"/>
          <a:ext cx="11075534" cy="4316449"/>
        </p:xfrm>
        <a:graphic>
          <a:graphicData uri="http://schemas.openxmlformats.org/drawingml/2006/table">
            <a:tbl>
              <a:tblPr firstRow="1" firstCol="1" bandRow="1">
                <a:tableStyleId>{9D7B26C5-4107-4FEC-AEDC-1716B250A1EF}</a:tableStyleId>
              </a:tblPr>
              <a:tblGrid>
                <a:gridCol w="4291663">
                  <a:extLst>
                    <a:ext uri="{9D8B030D-6E8A-4147-A177-3AD203B41FA5}">
                      <a16:colId xmlns:a16="http://schemas.microsoft.com/office/drawing/2014/main" val="4243126211"/>
                    </a:ext>
                  </a:extLst>
                </a:gridCol>
                <a:gridCol w="2698955">
                  <a:extLst>
                    <a:ext uri="{9D8B030D-6E8A-4147-A177-3AD203B41FA5}">
                      <a16:colId xmlns:a16="http://schemas.microsoft.com/office/drawing/2014/main" val="58237949"/>
                    </a:ext>
                  </a:extLst>
                </a:gridCol>
                <a:gridCol w="2625213">
                  <a:extLst>
                    <a:ext uri="{9D8B030D-6E8A-4147-A177-3AD203B41FA5}">
                      <a16:colId xmlns:a16="http://schemas.microsoft.com/office/drawing/2014/main" val="993631535"/>
                    </a:ext>
                  </a:extLst>
                </a:gridCol>
                <a:gridCol w="1459703">
                  <a:extLst>
                    <a:ext uri="{9D8B030D-6E8A-4147-A177-3AD203B41FA5}">
                      <a16:colId xmlns:a16="http://schemas.microsoft.com/office/drawing/2014/main" val="2171784866"/>
                    </a:ext>
                  </a:extLst>
                </a:gridCol>
              </a:tblGrid>
              <a:tr h="782655">
                <a:tc>
                  <a:txBody>
                    <a:bodyPr/>
                    <a:lstStyle/>
                    <a:p>
                      <a:pPr marL="0" marR="0" algn="ctr">
                        <a:lnSpc>
                          <a:spcPct val="115000"/>
                        </a:lnSpc>
                        <a:spcBef>
                          <a:spcPts val="0"/>
                        </a:spcBef>
                        <a:spcAft>
                          <a:spcPts val="0"/>
                        </a:spcAft>
                      </a:pPr>
                      <a:r>
                        <a:rPr lang="en-ZA" sz="1800" dirty="0">
                          <a:solidFill>
                            <a:schemeClr val="bg1"/>
                          </a:solidFill>
                          <a:effectLst/>
                          <a:latin typeface="Franklin Gothic Book" panose="020B0503020102020204" pitchFamily="34" charset="0"/>
                        </a:rPr>
                        <a:t>Phenotypic </a:t>
                      </a:r>
                      <a:r>
                        <a:rPr lang="en-ZA" sz="1800" dirty="0" smtClean="0">
                          <a:solidFill>
                            <a:schemeClr val="bg1"/>
                          </a:solidFill>
                          <a:effectLst/>
                          <a:latin typeface="Franklin Gothic Book" panose="020B0503020102020204" pitchFamily="34" charset="0"/>
                        </a:rPr>
                        <a:t>Groups</a:t>
                      </a:r>
                      <a:endParaRPr lang="en-ZA"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marL="0" marR="0" algn="ctr">
                        <a:lnSpc>
                          <a:spcPct val="115000"/>
                        </a:lnSpc>
                        <a:spcBef>
                          <a:spcPts val="0"/>
                        </a:spcBef>
                        <a:spcAft>
                          <a:spcPts val="0"/>
                        </a:spcAft>
                      </a:pPr>
                      <a:r>
                        <a:rPr lang="en-ZA" sz="1800" dirty="0" smtClean="0">
                          <a:solidFill>
                            <a:schemeClr val="bg1"/>
                          </a:solidFill>
                          <a:effectLst/>
                          <a:latin typeface="Franklin Gothic Book" panose="020B0503020102020204" pitchFamily="34" charset="0"/>
                        </a:rPr>
                        <a:t>CD4+ T-lymphocyte counts (cells/µl)</a:t>
                      </a:r>
                      <a:endParaRPr lang="en-ZA" sz="1800" dirty="0">
                        <a:solidFill>
                          <a:schemeClr val="bg1"/>
                        </a:solidFill>
                        <a:effectLst/>
                        <a:latin typeface="Franklin Gothic Book" panose="020B0503020102020204" pitchFamily="34" charset="0"/>
                      </a:endParaRPr>
                    </a:p>
                  </a:txBody>
                  <a:tcPr marL="68580" marR="68580" marT="0" marB="0">
                    <a:solidFill>
                      <a:srgbClr val="006600"/>
                    </a:solidFill>
                  </a:tcPr>
                </a:tc>
                <a:tc>
                  <a:txBody>
                    <a:bodyPr/>
                    <a:lstStyle/>
                    <a:p>
                      <a:pPr marL="0" marR="0" algn="ctr">
                        <a:lnSpc>
                          <a:spcPct val="115000"/>
                        </a:lnSpc>
                        <a:spcBef>
                          <a:spcPts val="0"/>
                        </a:spcBef>
                        <a:spcAft>
                          <a:spcPts val="0"/>
                        </a:spcAft>
                      </a:pPr>
                      <a:r>
                        <a:rPr lang="en-ZA" sz="1800" dirty="0" smtClean="0">
                          <a:solidFill>
                            <a:schemeClr val="bg1"/>
                          </a:solidFill>
                          <a:effectLst/>
                          <a:latin typeface="Franklin Gothic Book" panose="020B0503020102020204" pitchFamily="34" charset="0"/>
                        </a:rPr>
                        <a:t>HIV-1</a:t>
                      </a:r>
                      <a:r>
                        <a:rPr lang="en-ZA" sz="1800" baseline="0" dirty="0" smtClean="0">
                          <a:solidFill>
                            <a:schemeClr val="bg1"/>
                          </a:solidFill>
                          <a:effectLst/>
                          <a:latin typeface="Franklin Gothic Book" panose="020B0503020102020204" pitchFamily="34" charset="0"/>
                        </a:rPr>
                        <a:t> </a:t>
                      </a:r>
                      <a:r>
                        <a:rPr lang="en-ZA" sz="1800" dirty="0" smtClean="0">
                          <a:solidFill>
                            <a:schemeClr val="bg1"/>
                          </a:solidFill>
                          <a:effectLst/>
                          <a:latin typeface="Franklin Gothic Book" panose="020B0503020102020204" pitchFamily="34" charset="0"/>
                        </a:rPr>
                        <a:t>Viral Load </a:t>
                      </a:r>
                    </a:p>
                    <a:p>
                      <a:pPr marL="0" marR="0" algn="ctr">
                        <a:lnSpc>
                          <a:spcPct val="115000"/>
                        </a:lnSpc>
                        <a:spcBef>
                          <a:spcPts val="0"/>
                        </a:spcBef>
                        <a:spcAft>
                          <a:spcPts val="0"/>
                        </a:spcAft>
                      </a:pPr>
                      <a:r>
                        <a:rPr lang="en-ZA" sz="1800" dirty="0" smtClean="0">
                          <a:solidFill>
                            <a:schemeClr val="bg1"/>
                          </a:solidFill>
                          <a:effectLst/>
                          <a:latin typeface="Franklin Gothic Book" panose="020B0503020102020204" pitchFamily="34" charset="0"/>
                        </a:rPr>
                        <a:t>(HIV-1 RNA copies/ml)</a:t>
                      </a:r>
                      <a:endParaRPr lang="en-ZA"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rgbClr val="006600"/>
                    </a:solidFill>
                  </a:tcPr>
                </a:tc>
                <a:tc>
                  <a:txBody>
                    <a:bodyPr/>
                    <a:lstStyle/>
                    <a:p>
                      <a:pPr marL="0" marR="0" algn="ctr">
                        <a:lnSpc>
                          <a:spcPct val="115000"/>
                        </a:lnSpc>
                        <a:spcBef>
                          <a:spcPts val="0"/>
                        </a:spcBef>
                        <a:spcAft>
                          <a:spcPts val="0"/>
                        </a:spcAft>
                      </a:pPr>
                      <a:r>
                        <a:rPr lang="en-US" sz="1800" dirty="0" smtClean="0">
                          <a:solidFill>
                            <a:schemeClr val="bg1"/>
                          </a:solidFill>
                          <a:effectLst/>
                          <a:latin typeface="Franklin Gothic Book" panose="020B0503020102020204" pitchFamily="34" charset="0"/>
                        </a:rPr>
                        <a:t>N</a:t>
                      </a:r>
                      <a:endParaRPr lang="en-ZA" sz="1800" b="1" dirty="0">
                        <a:solidFill>
                          <a:schemeClr val="bg1"/>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solidFill>
                      <a:srgbClr val="006600"/>
                    </a:solidFill>
                  </a:tcPr>
                </a:tc>
                <a:extLst>
                  <a:ext uri="{0D108BD9-81ED-4DB2-BD59-A6C34878D82A}">
                    <a16:rowId xmlns:a16="http://schemas.microsoft.com/office/drawing/2014/main" val="279096745"/>
                  </a:ext>
                </a:extLst>
              </a:tr>
              <a:tr h="263980">
                <a:tc>
                  <a:txBody>
                    <a:bodyPr/>
                    <a:lstStyle/>
                    <a:p>
                      <a:pPr marL="0" marR="0">
                        <a:lnSpc>
                          <a:spcPct val="115000"/>
                        </a:lnSpc>
                        <a:spcBef>
                          <a:spcPts val="0"/>
                        </a:spcBef>
                        <a:spcAft>
                          <a:spcPts val="0"/>
                        </a:spcAft>
                      </a:pPr>
                      <a:r>
                        <a:rPr lang="en-US" sz="1600" b="1" dirty="0" smtClean="0">
                          <a:effectLst/>
                          <a:latin typeface="Franklin Gothic Book" panose="020B0503020102020204" pitchFamily="34" charset="0"/>
                        </a:rPr>
                        <a:t>HIV-1 uninfected</a:t>
                      </a:r>
                      <a:r>
                        <a:rPr lang="en-US" sz="1600" b="1" baseline="0" dirty="0" smtClean="0">
                          <a:effectLst/>
                          <a:latin typeface="Franklin Gothic Book" panose="020B0503020102020204" pitchFamily="34" charset="0"/>
                        </a:rPr>
                        <a:t> </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smtClean="0">
                          <a:effectLst/>
                          <a:latin typeface="Franklin Gothic Book" panose="020B0503020102020204" pitchFamily="34" charset="0"/>
                        </a:rPr>
                        <a:t>96</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020130"/>
                  </a:ext>
                </a:extLst>
              </a:tr>
              <a:tr h="263980">
                <a:tc>
                  <a:txBody>
                    <a:bodyPr/>
                    <a:lstStyle/>
                    <a:p>
                      <a:pPr marL="0" marR="0">
                        <a:lnSpc>
                          <a:spcPct val="115000"/>
                        </a:lnSpc>
                        <a:spcBef>
                          <a:spcPts val="0"/>
                        </a:spcBef>
                        <a:spcAft>
                          <a:spcPts val="0"/>
                        </a:spcAft>
                      </a:pPr>
                      <a:r>
                        <a:rPr lang="en-ZA" sz="1600" b="1" dirty="0">
                          <a:solidFill>
                            <a:srgbClr val="C00000"/>
                          </a:solidFill>
                          <a:effectLst/>
                          <a:latin typeface="Franklin Gothic Book" panose="020B0503020102020204" pitchFamily="34" charset="0"/>
                        </a:rPr>
                        <a:t>HIV-1 infected controllers </a:t>
                      </a:r>
                      <a:endParaRPr lang="en-ZA" sz="1600" b="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71</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6132256"/>
                  </a:ext>
                </a:extLst>
              </a:tr>
              <a:tr h="314356">
                <a:tc>
                  <a:txBody>
                    <a:bodyPr/>
                    <a:lstStyle/>
                    <a:p>
                      <a:pPr marL="0" marR="0" lvl="0">
                        <a:lnSpc>
                          <a:spcPct val="115000"/>
                        </a:lnSpc>
                        <a:spcBef>
                          <a:spcPts val="0"/>
                        </a:spcBef>
                        <a:spcAft>
                          <a:spcPts val="0"/>
                        </a:spcAft>
                      </a:pPr>
                      <a:r>
                        <a:rPr lang="en-ZA" sz="1600" b="1" dirty="0" smtClean="0">
                          <a:effectLst/>
                          <a:latin typeface="Franklin Gothic Book" panose="020B0503020102020204" pitchFamily="34" charset="0"/>
                        </a:rPr>
                        <a:t>Controller </a:t>
                      </a:r>
                      <a:r>
                        <a:rPr lang="en-ZA" sz="1600" b="1" dirty="0">
                          <a:effectLst/>
                          <a:latin typeface="Franklin Gothic Book" panose="020B0503020102020204" pitchFamily="34" charset="0"/>
                        </a:rPr>
                        <a:t>sub-groups:</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 </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0995806"/>
                  </a:ext>
                </a:extLst>
              </a:tr>
              <a:tr h="519830">
                <a:tc>
                  <a:txBody>
                    <a:bodyPr/>
                    <a:lstStyle/>
                    <a:p>
                      <a:pPr marL="457200" marR="0" lvl="1">
                        <a:lnSpc>
                          <a:spcPct val="115000"/>
                        </a:lnSpc>
                        <a:spcBef>
                          <a:spcPts val="0"/>
                        </a:spcBef>
                        <a:spcAft>
                          <a:spcPts val="0"/>
                        </a:spcAft>
                      </a:pPr>
                      <a:r>
                        <a:rPr lang="en-ZA" sz="1600" b="1" dirty="0" smtClean="0">
                          <a:effectLst/>
                          <a:latin typeface="Franklin Gothic Book" panose="020B0503020102020204" pitchFamily="34" charset="0"/>
                        </a:rPr>
                        <a:t>Elite </a:t>
                      </a:r>
                      <a:r>
                        <a:rPr lang="en-ZA" sz="1600" b="1" dirty="0">
                          <a:effectLst/>
                          <a:latin typeface="Franklin Gothic Book" panose="020B0503020102020204" pitchFamily="34" charset="0"/>
                        </a:rPr>
                        <a:t>controllers (ECs</a:t>
                      </a:r>
                      <a:r>
                        <a:rPr lang="en-ZA" sz="1600" b="1" dirty="0" smtClean="0">
                          <a:effectLst/>
                          <a:latin typeface="Franklin Gothic Book" panose="020B0503020102020204" pitchFamily="34" charset="0"/>
                        </a:rPr>
                        <a:t>)</a:t>
                      </a:r>
                      <a:endParaRPr lang="en-ZA" sz="1600" b="1"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&gt;500 </a:t>
                      </a:r>
                    </a:p>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rPr>
                        <a:t>&lt;20</a:t>
                      </a:r>
                    </a:p>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23</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916654"/>
                  </a:ext>
                </a:extLst>
              </a:tr>
              <a:tr h="519830">
                <a:tc>
                  <a:txBody>
                    <a:bodyPr/>
                    <a:lstStyle/>
                    <a:p>
                      <a:pPr marL="457200" marR="0" lvl="1" indent="0" algn="l" defTabSz="457200" rtl="0" eaLnBrk="1" fontAlgn="auto" latinLnBrk="0" hangingPunct="1">
                        <a:lnSpc>
                          <a:spcPct val="115000"/>
                        </a:lnSpc>
                        <a:spcBef>
                          <a:spcPts val="0"/>
                        </a:spcBef>
                        <a:spcAft>
                          <a:spcPts val="0"/>
                        </a:spcAft>
                        <a:buClrTx/>
                        <a:buSzTx/>
                        <a:buFontTx/>
                        <a:buNone/>
                        <a:tabLst/>
                        <a:defRPr/>
                      </a:pPr>
                      <a:r>
                        <a:rPr lang="en-ZA" sz="1600" b="1" dirty="0" err="1" smtClean="0">
                          <a:effectLst/>
                          <a:latin typeface="Franklin Gothic Book" panose="020B0503020102020204" pitchFamily="34" charset="0"/>
                        </a:rPr>
                        <a:t>Viraemic</a:t>
                      </a:r>
                      <a:r>
                        <a:rPr lang="en-ZA" sz="1600" b="1" dirty="0" smtClean="0">
                          <a:effectLst/>
                          <a:latin typeface="Franklin Gothic Book" panose="020B0503020102020204" pitchFamily="34" charset="0"/>
                        </a:rPr>
                        <a:t> </a:t>
                      </a:r>
                      <a:r>
                        <a:rPr lang="en-ZA" sz="1600" b="1" dirty="0">
                          <a:effectLst/>
                          <a:latin typeface="Franklin Gothic Book" panose="020B0503020102020204" pitchFamily="34" charset="0"/>
                        </a:rPr>
                        <a:t>controllers (VCs</a:t>
                      </a:r>
                      <a:r>
                        <a:rPr lang="en-ZA" sz="1600" b="1" dirty="0" smtClean="0">
                          <a:effectLst/>
                          <a:latin typeface="Franklin Gothic Book" panose="020B0503020102020204" pitchFamily="34" charset="0"/>
                        </a:rPr>
                        <a:t>)</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&gt;500 </a:t>
                      </a:r>
                    </a:p>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rPr>
                        <a:t>&lt;2 000</a:t>
                      </a:r>
                      <a:endPar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37</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5663306"/>
                  </a:ext>
                </a:extLst>
              </a:tr>
              <a:tr h="769941">
                <a:tc>
                  <a:txBody>
                    <a:bodyPr/>
                    <a:lstStyle/>
                    <a:p>
                      <a:pPr marL="457200" marR="0" lvl="1">
                        <a:lnSpc>
                          <a:spcPct val="115000"/>
                        </a:lnSpc>
                        <a:spcBef>
                          <a:spcPts val="0"/>
                        </a:spcBef>
                        <a:spcAft>
                          <a:spcPts val="0"/>
                        </a:spcAft>
                      </a:pPr>
                      <a:r>
                        <a:rPr lang="en-ZA" sz="1600" b="1" dirty="0" smtClean="0">
                          <a:effectLst/>
                          <a:latin typeface="Franklin Gothic Book" panose="020B0503020102020204" pitchFamily="34" charset="0"/>
                        </a:rPr>
                        <a:t>High </a:t>
                      </a:r>
                      <a:r>
                        <a:rPr lang="en-ZA" sz="1600" b="1" dirty="0">
                          <a:effectLst/>
                          <a:latin typeface="Franklin Gothic Book" panose="020B0503020102020204" pitchFamily="34" charset="0"/>
                        </a:rPr>
                        <a:t>viral load long term </a:t>
                      </a:r>
                      <a:r>
                        <a:rPr lang="en-ZA" sz="1600" b="1" dirty="0" smtClean="0">
                          <a:effectLst/>
                          <a:latin typeface="Franklin Gothic Book" panose="020B0503020102020204" pitchFamily="34" charset="0"/>
                        </a:rPr>
                        <a:t>non-</a:t>
                      </a:r>
                      <a:r>
                        <a:rPr lang="en-ZA" sz="1600" b="1" dirty="0" err="1" smtClean="0">
                          <a:effectLst/>
                          <a:latin typeface="Franklin Gothic Book" panose="020B0503020102020204" pitchFamily="34" charset="0"/>
                        </a:rPr>
                        <a:t>progressors</a:t>
                      </a:r>
                      <a:endParaRPr lang="en-ZA" sz="1600" b="1" dirty="0" smtClean="0">
                        <a:effectLst/>
                        <a:latin typeface="Franklin Gothic Book" panose="020B0503020102020204" pitchFamily="34"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&gt;500 </a:t>
                      </a:r>
                    </a:p>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without decline for &gt;7 </a:t>
                      </a:r>
                      <a:r>
                        <a:rPr lang="en-ZA" sz="1600" b="1" dirty="0" err="1"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yrs</a:t>
                      </a:r>
                      <a:endPar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rPr>
                        <a:t>&gt;10 000</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11</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9787710"/>
                  </a:ext>
                </a:extLst>
              </a:tr>
              <a:tr h="695694">
                <a:tc>
                  <a:txBody>
                    <a:bodyPr/>
                    <a:lstStyle/>
                    <a:p>
                      <a:pPr marL="0" marR="0">
                        <a:lnSpc>
                          <a:spcPct val="115000"/>
                        </a:lnSpc>
                        <a:spcBef>
                          <a:spcPts val="0"/>
                        </a:spcBef>
                        <a:spcAft>
                          <a:spcPts val="0"/>
                        </a:spcAft>
                      </a:pPr>
                      <a:r>
                        <a:rPr lang="en-ZA" sz="1600" b="1" dirty="0" smtClean="0">
                          <a:solidFill>
                            <a:srgbClr val="C00000"/>
                          </a:solidFill>
                          <a:effectLst/>
                          <a:latin typeface="Franklin Gothic Book" panose="020B0503020102020204" pitchFamily="34" charset="0"/>
                        </a:rPr>
                        <a:t>HIV-1 infected </a:t>
                      </a:r>
                      <a:r>
                        <a:rPr lang="en-ZA" sz="1600" b="1" dirty="0" err="1" smtClean="0">
                          <a:solidFill>
                            <a:srgbClr val="C00000"/>
                          </a:solidFill>
                          <a:effectLst/>
                          <a:latin typeface="Franklin Gothic Book" panose="020B0503020102020204" pitchFamily="34" charset="0"/>
                        </a:rPr>
                        <a:t>progressors</a:t>
                      </a:r>
                      <a:r>
                        <a:rPr lang="en-ZA" sz="1600" b="1" dirty="0" smtClean="0">
                          <a:solidFill>
                            <a:srgbClr val="C00000"/>
                          </a:solidFill>
                          <a:effectLst/>
                          <a:latin typeface="Franklin Gothic Book" panose="020B0503020102020204" pitchFamily="34" charset="0"/>
                        </a:rPr>
                        <a:t> </a:t>
                      </a: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rPr>
                        <a:t>&lt;300  </a:t>
                      </a:r>
                    </a:p>
                    <a:p>
                      <a:pPr marL="0" marR="0" lvl="0" indent="0" algn="ctr" defTabSz="457200" rtl="0" eaLnBrk="1" fontAlgn="auto" latinLnBrk="0" hangingPunct="1">
                        <a:lnSpc>
                          <a:spcPct val="115000"/>
                        </a:lnSpc>
                        <a:spcBef>
                          <a:spcPts val="0"/>
                        </a:spcBef>
                        <a:spcAft>
                          <a:spcPts val="0"/>
                        </a:spcAft>
                        <a:buClrTx/>
                        <a:buSzTx/>
                        <a:buFontTx/>
                        <a:buNone/>
                        <a:tabLst/>
                        <a:defRPr/>
                      </a:pPr>
                      <a:r>
                        <a:rPr lang="en-ZA" sz="1600" b="1" dirty="0" smtClean="0">
                          <a:solidFill>
                            <a:srgbClr val="002060"/>
                          </a:solidFill>
                          <a:effectLst/>
                          <a:latin typeface="Franklin Gothic Book" panose="020B0503020102020204" pitchFamily="34" charset="0"/>
                        </a:rPr>
                        <a:t>requiring ARVs</a:t>
                      </a:r>
                      <a:endParaRPr lang="en-ZA" sz="1600" b="1" dirty="0" smtClean="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smtClean="0">
                          <a:solidFill>
                            <a:srgbClr val="002060"/>
                          </a:solidFill>
                          <a:effectLst/>
                          <a:latin typeface="Franklin Gothic Book" panose="020B0503020102020204" pitchFamily="34" charset="0"/>
                        </a:rPr>
                        <a:t>&gt;10 000 </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600" b="1" dirty="0">
                          <a:effectLst/>
                          <a:latin typeface="Franklin Gothic Book" panose="020B0503020102020204" pitchFamily="34" charset="0"/>
                        </a:rPr>
                        <a:t>72</a:t>
                      </a:r>
                      <a:endParaRPr lang="en-ZA" sz="1600" b="1"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584820"/>
                  </a:ext>
                </a:extLst>
              </a:tr>
            </a:tbl>
          </a:graphicData>
        </a:graphic>
      </p:graphicFrame>
      <p:sp>
        <p:nvSpPr>
          <p:cNvPr id="5"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600" dirty="0" smtClean="0">
                <a:solidFill>
                  <a:srgbClr val="C00000"/>
                </a:solidFill>
                <a:latin typeface="Arial Black" panose="020B0A04020102020204" pitchFamily="34" charset="0"/>
              </a:rPr>
              <a:t>Study Cohort	</a:t>
            </a:r>
            <a:endParaRPr lang="en-US" sz="3600" dirty="0">
              <a:solidFill>
                <a:srgbClr val="C00000"/>
              </a:solidFill>
              <a:latin typeface="Arial Black" panose="020B0A04020102020204" pitchFamily="34" charset="0"/>
            </a:endParaRPr>
          </a:p>
        </p:txBody>
      </p:sp>
      <p:pic>
        <p:nvPicPr>
          <p:cNvPr id="7" name="Picture 6"/>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spTree>
    <p:extLst>
      <p:ext uri="{BB962C8B-B14F-4D97-AF65-F5344CB8AC3E}">
        <p14:creationId xmlns:p14="http://schemas.microsoft.com/office/powerpoint/2010/main" val="2108131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004" y="742713"/>
            <a:ext cx="11552307" cy="5272410"/>
          </a:xfrm>
        </p:spPr>
        <p:txBody>
          <a:bodyPr>
            <a:normAutofit/>
          </a:bodyPr>
          <a:lstStyle/>
          <a:p>
            <a:pPr marL="0" indent="0">
              <a:buNone/>
            </a:pPr>
            <a:r>
              <a:rPr lang="en-ZA" sz="1600" b="1" dirty="0" smtClean="0">
                <a:solidFill>
                  <a:schemeClr val="tx1"/>
                </a:solidFill>
                <a:latin typeface="Arial" panose="020B0604020202020204" pitchFamily="34" charset="0"/>
              </a:rPr>
              <a:t>INDEL</a:t>
            </a:r>
            <a:r>
              <a:rPr lang="en-ZA" sz="1600" dirty="0" smtClean="0">
                <a:solidFill>
                  <a:schemeClr val="tx1"/>
                </a:solidFill>
                <a:latin typeface="Arial" panose="020B0604020202020204" pitchFamily="34" charset="0"/>
              </a:rPr>
              <a:t>: rs3217318 - </a:t>
            </a:r>
            <a:r>
              <a:rPr lang="en-US" sz="1600" b="1" dirty="0" smtClean="0">
                <a:solidFill>
                  <a:srgbClr val="006600"/>
                </a:solidFill>
                <a:latin typeface="Arial Black" panose="020B0A04020102020204" pitchFamily="34" charset="0"/>
              </a:rPr>
              <a:t>Size discrimination gel electrophoresis</a:t>
            </a:r>
          </a:p>
          <a:p>
            <a:endParaRPr lang="en-US" sz="2000" b="1" dirty="0">
              <a:solidFill>
                <a:srgbClr val="006600"/>
              </a:solidFill>
              <a:latin typeface="Arial Black" panose="020B0A04020102020204" pitchFamily="34" charset="0"/>
            </a:endParaRPr>
          </a:p>
          <a:p>
            <a:pPr marL="0" indent="0">
              <a:buNone/>
            </a:pPr>
            <a:endParaRPr lang="en-US" sz="2000" b="1" dirty="0" smtClean="0">
              <a:solidFill>
                <a:schemeClr val="tx1"/>
              </a:solidFill>
            </a:endParaRPr>
          </a:p>
          <a:p>
            <a:endParaRPr lang="en-ZA" sz="2000" b="1" dirty="0" smtClean="0">
              <a:solidFill>
                <a:schemeClr val="tx1"/>
              </a:solidFill>
            </a:endParaRPr>
          </a:p>
          <a:p>
            <a:endParaRPr lang="en-US" sz="2000" b="1" dirty="0" smtClean="0">
              <a:solidFill>
                <a:schemeClr val="tx1"/>
              </a:solidFill>
            </a:endParaRPr>
          </a:p>
          <a:p>
            <a:endParaRPr lang="en-US" sz="2000" b="1" dirty="0" smtClean="0">
              <a:solidFill>
                <a:schemeClr val="tx1"/>
              </a:solidFill>
            </a:endParaRPr>
          </a:p>
          <a:p>
            <a:endParaRPr lang="en-ZA" sz="2000" b="1" dirty="0" smtClean="0">
              <a:solidFill>
                <a:schemeClr val="tx1"/>
              </a:solidFill>
            </a:endParaRPr>
          </a:p>
          <a:p>
            <a:pPr marL="0" indent="0">
              <a:buNone/>
            </a:pPr>
            <a:r>
              <a:rPr lang="en-ZA" sz="1600" b="1" dirty="0" smtClean="0">
                <a:solidFill>
                  <a:schemeClr val="tx1"/>
                </a:solidFill>
                <a:latin typeface="Arial" panose="020B0604020202020204" pitchFamily="34" charset="0"/>
              </a:rPr>
              <a:t>SNPs</a:t>
            </a:r>
            <a:r>
              <a:rPr lang="en-ZA" sz="1600" dirty="0" smtClean="0">
                <a:solidFill>
                  <a:schemeClr val="tx1"/>
                </a:solidFill>
                <a:latin typeface="Arial" panose="020B0604020202020204" pitchFamily="34" charset="0"/>
              </a:rPr>
              <a:t>: rs12606479, rs10415893 and rs113189798 </a:t>
            </a:r>
            <a:r>
              <a:rPr lang="en-US" sz="1600" dirty="0" smtClean="0">
                <a:solidFill>
                  <a:schemeClr val="tx1"/>
                </a:solidFill>
                <a:latin typeface="Arial" panose="020B0604020202020204" pitchFamily="34" charset="0"/>
              </a:rPr>
              <a:t>– </a:t>
            </a:r>
            <a:r>
              <a:rPr lang="en-US" sz="1600" b="1" dirty="0" smtClean="0">
                <a:solidFill>
                  <a:srgbClr val="006600"/>
                </a:solidFill>
                <a:latin typeface="Arial Black" panose="020B0A04020102020204" pitchFamily="34" charset="0"/>
              </a:rPr>
              <a:t>Allele-specific real-time </a:t>
            </a:r>
            <a:r>
              <a:rPr lang="en-US" sz="1600" b="1" dirty="0" err="1" smtClean="0">
                <a:solidFill>
                  <a:srgbClr val="006600"/>
                </a:solidFill>
                <a:latin typeface="Arial Black" panose="020B0A04020102020204" pitchFamily="34" charset="0"/>
              </a:rPr>
              <a:t>SYBRgreen</a:t>
            </a:r>
            <a:r>
              <a:rPr lang="en-US" sz="1600" b="1" dirty="0" smtClean="0">
                <a:solidFill>
                  <a:srgbClr val="006600"/>
                </a:solidFill>
                <a:latin typeface="Arial Black" panose="020B0A04020102020204" pitchFamily="34" charset="0"/>
              </a:rPr>
              <a:t> PCR</a:t>
            </a:r>
          </a:p>
          <a:p>
            <a:pPr marL="0" indent="0">
              <a:buNone/>
            </a:pPr>
            <a:endParaRPr lang="en-US" sz="1600" b="1" dirty="0">
              <a:solidFill>
                <a:srgbClr val="0070C0"/>
              </a:solidFill>
              <a:latin typeface="Arial" panose="020B0604020202020204" pitchFamily="34" charset="0"/>
            </a:endParaRPr>
          </a:p>
          <a:p>
            <a:pPr marL="0" indent="0">
              <a:buNone/>
            </a:pPr>
            <a:r>
              <a:rPr lang="en-US" sz="1600" b="1" dirty="0" smtClean="0">
                <a:solidFill>
                  <a:srgbClr val="0070C0"/>
                </a:solidFill>
                <a:latin typeface="Arial" panose="020B0604020202020204" pitchFamily="34" charset="0"/>
              </a:rPr>
              <a:t>	</a:t>
            </a:r>
          </a:p>
          <a:p>
            <a:pPr marL="0" indent="0">
              <a:buNone/>
            </a:pPr>
            <a:endParaRPr lang="en-US" sz="1600" b="1" dirty="0">
              <a:solidFill>
                <a:srgbClr val="0070C0"/>
              </a:solidFill>
              <a:latin typeface="Arial" panose="020B0604020202020204" pitchFamily="34" charset="0"/>
            </a:endParaRPr>
          </a:p>
          <a:p>
            <a:pPr marL="0" indent="0">
              <a:buNone/>
            </a:pPr>
            <a:endParaRPr lang="en-US" sz="1600" b="1" dirty="0" smtClean="0">
              <a:solidFill>
                <a:srgbClr val="0070C0"/>
              </a:solidFill>
              <a:latin typeface="Arial" panose="020B0604020202020204" pitchFamily="34" charset="0"/>
            </a:endParaRPr>
          </a:p>
          <a:p>
            <a:pPr marL="0" indent="0">
              <a:buNone/>
            </a:pPr>
            <a:endParaRPr lang="en-US" sz="1600" b="1" dirty="0">
              <a:solidFill>
                <a:srgbClr val="0070C0"/>
              </a:solidFill>
              <a:latin typeface="Arial" panose="020B0604020202020204" pitchFamily="34" charset="0"/>
            </a:endParaRPr>
          </a:p>
          <a:p>
            <a:pPr marL="0" indent="0">
              <a:buNone/>
            </a:pPr>
            <a:endParaRPr lang="en-US" sz="1600" b="1" dirty="0" smtClean="0">
              <a:solidFill>
                <a:srgbClr val="0070C0"/>
              </a:solidFill>
              <a:latin typeface="Arial" panose="020B0604020202020204" pitchFamily="34" charset="0"/>
            </a:endParaRPr>
          </a:p>
          <a:p>
            <a:pPr marL="0" indent="0">
              <a:buNone/>
            </a:pPr>
            <a:endParaRPr lang="en-US" sz="1600" b="1" dirty="0" smtClean="0">
              <a:solidFill>
                <a:srgbClr val="0070C0"/>
              </a:solidFill>
              <a:latin typeface="Arial" panose="020B0604020202020204" pitchFamily="34" charset="0"/>
            </a:endParaRPr>
          </a:p>
          <a:p>
            <a:pPr marL="0" indent="0">
              <a:buNone/>
            </a:pPr>
            <a:endParaRPr lang="en-US" sz="1600" b="1" dirty="0">
              <a:solidFill>
                <a:srgbClr val="0070C0"/>
              </a:solidFill>
              <a:latin typeface="Arial" panose="020B0604020202020204" pitchFamily="34" charset="0"/>
            </a:endParaRPr>
          </a:p>
        </p:txBody>
      </p:sp>
      <p:grpSp>
        <p:nvGrpSpPr>
          <p:cNvPr id="110" name="Group 109"/>
          <p:cNvGrpSpPr/>
          <p:nvPr/>
        </p:nvGrpSpPr>
        <p:grpSpPr>
          <a:xfrm>
            <a:off x="371517" y="3592678"/>
            <a:ext cx="3701832" cy="1006445"/>
            <a:chOff x="371517" y="3592678"/>
            <a:chExt cx="3701832" cy="1006445"/>
          </a:xfrm>
        </p:grpSpPr>
        <p:sp>
          <p:nvSpPr>
            <p:cNvPr id="102" name="TextBox 101"/>
            <p:cNvSpPr txBox="1"/>
            <p:nvPr/>
          </p:nvSpPr>
          <p:spPr>
            <a:xfrm>
              <a:off x="371517" y="3592678"/>
              <a:ext cx="3701832" cy="492443"/>
            </a:xfrm>
            <a:prstGeom prst="rect">
              <a:avLst/>
            </a:prstGeom>
            <a:noFill/>
          </p:spPr>
          <p:txBody>
            <a:bodyPr wrap="square" rtlCol="0">
              <a:spAutoFit/>
            </a:bodyPr>
            <a:lstStyle/>
            <a:p>
              <a:pPr algn="ctr"/>
              <a:r>
                <a:rPr lang="en-US" b="1" dirty="0" smtClean="0">
                  <a:solidFill>
                    <a:srgbClr val="7030A0"/>
                  </a:solidFill>
                </a:rPr>
                <a:t>        </a:t>
              </a:r>
              <a:r>
                <a:rPr lang="en-US" sz="2600" b="1" dirty="0" smtClean="0">
                  <a:solidFill>
                    <a:srgbClr val="0000FF"/>
                  </a:solidFill>
                </a:rPr>
                <a:t>C</a:t>
              </a:r>
              <a:r>
                <a:rPr lang="en-US" b="1" dirty="0" smtClean="0">
                  <a:solidFill>
                    <a:srgbClr val="FF6600"/>
                  </a:solidFill>
                </a:rPr>
                <a:t>          </a:t>
              </a:r>
              <a:r>
                <a:rPr lang="en-US" b="1" dirty="0" smtClean="0">
                  <a:solidFill>
                    <a:srgbClr val="0000FF"/>
                  </a:solidFill>
                </a:rPr>
                <a:t>Primer1</a:t>
              </a:r>
              <a:endParaRPr lang="en-ZA" b="1" dirty="0">
                <a:solidFill>
                  <a:srgbClr val="0000FF"/>
                </a:solidFill>
              </a:endParaRPr>
            </a:p>
          </p:txBody>
        </p:sp>
        <p:sp>
          <p:nvSpPr>
            <p:cNvPr id="99" name="TextBox 98"/>
            <p:cNvSpPr txBox="1"/>
            <p:nvPr/>
          </p:nvSpPr>
          <p:spPr>
            <a:xfrm>
              <a:off x="432428" y="3891237"/>
              <a:ext cx="2379475" cy="707886"/>
            </a:xfrm>
            <a:prstGeom prst="rect">
              <a:avLst/>
            </a:prstGeom>
            <a:noFill/>
          </p:spPr>
          <p:txBody>
            <a:bodyPr wrap="square" rtlCol="0">
              <a:spAutoFit/>
            </a:bodyPr>
            <a:lstStyle/>
            <a:p>
              <a:pPr algn="ctr"/>
              <a:r>
                <a:rPr lang="en-US" sz="2600" b="1" dirty="0" smtClean="0">
                  <a:solidFill>
                    <a:srgbClr val="FF0000"/>
                  </a:solidFill>
                </a:rPr>
                <a:t>     </a:t>
              </a:r>
              <a:r>
                <a:rPr lang="en-US" sz="2600" b="1" dirty="0" smtClean="0">
                  <a:solidFill>
                    <a:srgbClr val="0000FF"/>
                  </a:solidFill>
                </a:rPr>
                <a:t>G</a:t>
              </a:r>
            </a:p>
            <a:p>
              <a:pPr algn="ctr"/>
              <a:r>
                <a:rPr lang="en-US" sz="1400" b="1" dirty="0" smtClean="0">
                  <a:solidFill>
                    <a:srgbClr val="FF0000"/>
                  </a:solidFill>
                </a:rPr>
                <a:t>          </a:t>
              </a:r>
              <a:r>
                <a:rPr lang="en-US" sz="1400" b="1" dirty="0" smtClean="0">
                  <a:solidFill>
                    <a:srgbClr val="0000FF"/>
                  </a:solidFill>
                </a:rPr>
                <a:t> (</a:t>
              </a:r>
              <a:r>
                <a:rPr lang="en-US" sz="1400" b="1" dirty="0" err="1" smtClean="0">
                  <a:solidFill>
                    <a:srgbClr val="0000FF"/>
                  </a:solidFill>
                </a:rPr>
                <a:t>wt</a:t>
              </a:r>
              <a:r>
                <a:rPr lang="en-US" sz="1400" b="1" dirty="0" smtClean="0">
                  <a:solidFill>
                    <a:srgbClr val="0000FF"/>
                  </a:solidFill>
                </a:rPr>
                <a:t>)</a:t>
              </a:r>
              <a:endParaRPr lang="en-ZA" sz="1400" b="1" dirty="0">
                <a:solidFill>
                  <a:srgbClr val="0000FF"/>
                </a:solidFill>
              </a:endParaRPr>
            </a:p>
          </p:txBody>
        </p:sp>
        <p:cxnSp>
          <p:nvCxnSpPr>
            <p:cNvPr id="98" name="Straight Connector 97"/>
            <p:cNvCxnSpPr/>
            <p:nvPr/>
          </p:nvCxnSpPr>
          <p:spPr>
            <a:xfrm flipV="1">
              <a:off x="567075" y="4143874"/>
              <a:ext cx="1084183" cy="2671"/>
            </a:xfrm>
            <a:prstGeom prst="line">
              <a:avLst/>
            </a:prstGeom>
            <a:ln w="28575">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00" name="Straight Arrow Connector 99"/>
            <p:cNvCxnSpPr/>
            <p:nvPr/>
          </p:nvCxnSpPr>
          <p:spPr>
            <a:xfrm flipV="1">
              <a:off x="654484" y="3865491"/>
              <a:ext cx="457200" cy="6563"/>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103" name="Straight Connector 102"/>
            <p:cNvCxnSpPr/>
            <p:nvPr/>
          </p:nvCxnSpPr>
          <p:spPr>
            <a:xfrm>
              <a:off x="1935432" y="4143302"/>
              <a:ext cx="614232" cy="572"/>
            </a:xfrm>
            <a:prstGeom prst="line">
              <a:avLst/>
            </a:prstGeom>
            <a:ln w="28575">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grpSp>
      <p:cxnSp>
        <p:nvCxnSpPr>
          <p:cNvPr id="101" name="Straight Arrow Connector 100"/>
          <p:cNvCxnSpPr/>
          <p:nvPr/>
        </p:nvCxnSpPr>
        <p:spPr>
          <a:xfrm flipH="1">
            <a:off x="1880860" y="3868773"/>
            <a:ext cx="503630" cy="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grpSp>
        <p:nvGrpSpPr>
          <p:cNvPr id="69" name="Group 68"/>
          <p:cNvGrpSpPr/>
          <p:nvPr/>
        </p:nvGrpSpPr>
        <p:grpSpPr>
          <a:xfrm>
            <a:off x="3956085" y="3907085"/>
            <a:ext cx="2286000" cy="1645920"/>
            <a:chOff x="3967236" y="3445726"/>
            <a:chExt cx="2496753" cy="2041931"/>
          </a:xfrm>
        </p:grpSpPr>
        <p:grpSp>
          <p:nvGrpSpPr>
            <p:cNvPr id="53" name="Group 52"/>
            <p:cNvGrpSpPr/>
            <p:nvPr/>
          </p:nvGrpSpPr>
          <p:grpSpPr>
            <a:xfrm>
              <a:off x="3967236" y="3445726"/>
              <a:ext cx="2128764" cy="2041931"/>
              <a:chOff x="3967236" y="3445726"/>
              <a:chExt cx="2128764" cy="2041931"/>
            </a:xfrm>
          </p:grpSpPr>
          <p:cxnSp>
            <p:nvCxnSpPr>
              <p:cNvPr id="46" name="Straight Arrow Connector 45"/>
              <p:cNvCxnSpPr/>
              <p:nvPr/>
            </p:nvCxnSpPr>
            <p:spPr>
              <a:xfrm flipV="1">
                <a:off x="4282375" y="3445728"/>
                <a:ext cx="0" cy="17284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p:cNvCxnSpPr/>
              <p:nvPr/>
            </p:nvCxnSpPr>
            <p:spPr>
              <a:xfrm>
                <a:off x="4282375" y="5174168"/>
                <a:ext cx="18136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4271224" y="5179880"/>
                <a:ext cx="1813625" cy="307777"/>
              </a:xfrm>
              <a:prstGeom prst="rect">
                <a:avLst/>
              </a:prstGeom>
              <a:noFill/>
            </p:spPr>
            <p:txBody>
              <a:bodyPr wrap="square" rtlCol="0">
                <a:spAutoFit/>
              </a:bodyPr>
              <a:lstStyle/>
              <a:p>
                <a:pPr algn="ctr"/>
                <a:r>
                  <a:rPr lang="en-US" sz="1400" b="1" dirty="0" smtClean="0"/>
                  <a:t>Cycle</a:t>
                </a:r>
                <a:endParaRPr lang="en-ZA" sz="1400" b="1" dirty="0"/>
              </a:p>
            </p:txBody>
          </p:sp>
          <p:sp>
            <p:nvSpPr>
              <p:cNvPr id="52" name="TextBox 51"/>
              <p:cNvSpPr txBox="1"/>
              <p:nvPr/>
            </p:nvSpPr>
            <p:spPr>
              <a:xfrm rot="16200000">
                <a:off x="3256904" y="4156058"/>
                <a:ext cx="1728441" cy="307777"/>
              </a:xfrm>
              <a:prstGeom prst="rect">
                <a:avLst/>
              </a:prstGeom>
              <a:noFill/>
            </p:spPr>
            <p:txBody>
              <a:bodyPr wrap="square" rtlCol="0">
                <a:spAutoFit/>
              </a:bodyPr>
              <a:lstStyle/>
              <a:p>
                <a:pPr algn="ctr"/>
                <a:r>
                  <a:rPr lang="en-US" sz="1400" b="1" dirty="0" err="1" smtClean="0"/>
                  <a:t>ΔRn</a:t>
                </a:r>
                <a:endParaRPr lang="en-ZA" sz="1400" b="1" dirty="0"/>
              </a:p>
            </p:txBody>
          </p:sp>
        </p:grpSp>
        <p:sp>
          <p:nvSpPr>
            <p:cNvPr id="67" name="Freeform 66"/>
            <p:cNvSpPr/>
            <p:nvPr/>
          </p:nvSpPr>
          <p:spPr>
            <a:xfrm>
              <a:off x="4282068" y="3713356"/>
              <a:ext cx="1661532"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8" name="Freeform 67"/>
            <p:cNvSpPr/>
            <p:nvPr/>
          </p:nvSpPr>
          <p:spPr>
            <a:xfrm>
              <a:off x="4802457" y="3720793"/>
              <a:ext cx="1661532"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grpSp>
        <p:nvGrpSpPr>
          <p:cNvPr id="70" name="Group 69"/>
          <p:cNvGrpSpPr/>
          <p:nvPr/>
        </p:nvGrpSpPr>
        <p:grpSpPr>
          <a:xfrm>
            <a:off x="9308663" y="3903369"/>
            <a:ext cx="2286000" cy="1645920"/>
            <a:chOff x="3967236" y="3445726"/>
            <a:chExt cx="2496753" cy="2041931"/>
          </a:xfrm>
        </p:grpSpPr>
        <p:grpSp>
          <p:nvGrpSpPr>
            <p:cNvPr id="71" name="Group 70"/>
            <p:cNvGrpSpPr/>
            <p:nvPr/>
          </p:nvGrpSpPr>
          <p:grpSpPr>
            <a:xfrm>
              <a:off x="3967236" y="3445726"/>
              <a:ext cx="2128764" cy="2041931"/>
              <a:chOff x="3967236" y="3445726"/>
              <a:chExt cx="2128764" cy="2041931"/>
            </a:xfrm>
          </p:grpSpPr>
          <p:cxnSp>
            <p:nvCxnSpPr>
              <p:cNvPr id="74" name="Straight Arrow Connector 73"/>
              <p:cNvCxnSpPr/>
              <p:nvPr/>
            </p:nvCxnSpPr>
            <p:spPr>
              <a:xfrm flipV="1">
                <a:off x="4282375" y="3445728"/>
                <a:ext cx="0" cy="17284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a:off x="4282375" y="5174168"/>
                <a:ext cx="18136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4271224" y="5179880"/>
                <a:ext cx="1813625" cy="307777"/>
              </a:xfrm>
              <a:prstGeom prst="rect">
                <a:avLst/>
              </a:prstGeom>
              <a:noFill/>
            </p:spPr>
            <p:txBody>
              <a:bodyPr wrap="square" rtlCol="0">
                <a:spAutoFit/>
              </a:bodyPr>
              <a:lstStyle/>
              <a:p>
                <a:pPr algn="ctr"/>
                <a:r>
                  <a:rPr lang="en-US" sz="1400" b="1" dirty="0" smtClean="0"/>
                  <a:t>Cycle</a:t>
                </a:r>
                <a:endParaRPr lang="en-ZA" sz="1400" b="1" dirty="0"/>
              </a:p>
            </p:txBody>
          </p:sp>
          <p:sp>
            <p:nvSpPr>
              <p:cNvPr id="77" name="TextBox 76"/>
              <p:cNvSpPr txBox="1"/>
              <p:nvPr/>
            </p:nvSpPr>
            <p:spPr>
              <a:xfrm rot="16200000">
                <a:off x="3256904" y="4156058"/>
                <a:ext cx="1728441" cy="307777"/>
              </a:xfrm>
              <a:prstGeom prst="rect">
                <a:avLst/>
              </a:prstGeom>
              <a:noFill/>
            </p:spPr>
            <p:txBody>
              <a:bodyPr wrap="square" rtlCol="0">
                <a:spAutoFit/>
              </a:bodyPr>
              <a:lstStyle/>
              <a:p>
                <a:pPr algn="ctr"/>
                <a:r>
                  <a:rPr lang="en-US" sz="1400" b="1" dirty="0" err="1" smtClean="0"/>
                  <a:t>ΔRn</a:t>
                </a:r>
                <a:endParaRPr lang="en-ZA" sz="1400" b="1" dirty="0"/>
              </a:p>
            </p:txBody>
          </p:sp>
        </p:grpSp>
        <p:sp>
          <p:nvSpPr>
            <p:cNvPr id="72" name="Freeform 71"/>
            <p:cNvSpPr/>
            <p:nvPr/>
          </p:nvSpPr>
          <p:spPr>
            <a:xfrm>
              <a:off x="4282068" y="3713356"/>
              <a:ext cx="1661532"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3" name="Freeform 72"/>
            <p:cNvSpPr/>
            <p:nvPr/>
          </p:nvSpPr>
          <p:spPr>
            <a:xfrm>
              <a:off x="4802457" y="3720793"/>
              <a:ext cx="1661532"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grpSp>
        <p:nvGrpSpPr>
          <p:cNvPr id="78" name="Group 77"/>
          <p:cNvGrpSpPr/>
          <p:nvPr/>
        </p:nvGrpSpPr>
        <p:grpSpPr>
          <a:xfrm>
            <a:off x="6771615" y="3893473"/>
            <a:ext cx="1966895" cy="1645920"/>
            <a:chOff x="3967236" y="3445726"/>
            <a:chExt cx="2128764" cy="2041931"/>
          </a:xfrm>
        </p:grpSpPr>
        <p:grpSp>
          <p:nvGrpSpPr>
            <p:cNvPr id="79" name="Group 78"/>
            <p:cNvGrpSpPr/>
            <p:nvPr/>
          </p:nvGrpSpPr>
          <p:grpSpPr>
            <a:xfrm>
              <a:off x="3967236" y="3445726"/>
              <a:ext cx="2128764" cy="2041931"/>
              <a:chOff x="3967236" y="3445726"/>
              <a:chExt cx="2128764" cy="2041931"/>
            </a:xfrm>
          </p:grpSpPr>
          <p:cxnSp>
            <p:nvCxnSpPr>
              <p:cNvPr id="82" name="Straight Arrow Connector 81"/>
              <p:cNvCxnSpPr/>
              <p:nvPr/>
            </p:nvCxnSpPr>
            <p:spPr>
              <a:xfrm flipV="1">
                <a:off x="4282375" y="3445728"/>
                <a:ext cx="0" cy="17284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a:xfrm>
                <a:off x="4282375" y="5174168"/>
                <a:ext cx="18136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4" name="TextBox 83"/>
              <p:cNvSpPr txBox="1"/>
              <p:nvPr/>
            </p:nvSpPr>
            <p:spPr>
              <a:xfrm>
                <a:off x="4271224" y="5179880"/>
                <a:ext cx="1813625" cy="307777"/>
              </a:xfrm>
              <a:prstGeom prst="rect">
                <a:avLst/>
              </a:prstGeom>
              <a:noFill/>
            </p:spPr>
            <p:txBody>
              <a:bodyPr wrap="square" rtlCol="0">
                <a:spAutoFit/>
              </a:bodyPr>
              <a:lstStyle/>
              <a:p>
                <a:pPr algn="ctr"/>
                <a:r>
                  <a:rPr lang="en-US" sz="1400" b="1" dirty="0" smtClean="0"/>
                  <a:t>Cycle</a:t>
                </a:r>
                <a:endParaRPr lang="en-ZA" sz="1400" b="1" dirty="0"/>
              </a:p>
            </p:txBody>
          </p:sp>
          <p:sp>
            <p:nvSpPr>
              <p:cNvPr id="85" name="TextBox 84"/>
              <p:cNvSpPr txBox="1"/>
              <p:nvPr/>
            </p:nvSpPr>
            <p:spPr>
              <a:xfrm rot="16200000">
                <a:off x="3256904" y="4156058"/>
                <a:ext cx="1728441" cy="307777"/>
              </a:xfrm>
              <a:prstGeom prst="rect">
                <a:avLst/>
              </a:prstGeom>
              <a:noFill/>
            </p:spPr>
            <p:txBody>
              <a:bodyPr wrap="square" rtlCol="0">
                <a:spAutoFit/>
              </a:bodyPr>
              <a:lstStyle/>
              <a:p>
                <a:pPr algn="ctr"/>
                <a:r>
                  <a:rPr lang="en-US" sz="1400" b="1" dirty="0" err="1" smtClean="0"/>
                  <a:t>ΔRn</a:t>
                </a:r>
                <a:endParaRPr lang="en-ZA" sz="1400" b="1" dirty="0"/>
              </a:p>
            </p:txBody>
          </p:sp>
        </p:grpSp>
        <p:sp>
          <p:nvSpPr>
            <p:cNvPr id="80" name="Freeform 79"/>
            <p:cNvSpPr/>
            <p:nvPr/>
          </p:nvSpPr>
          <p:spPr>
            <a:xfrm>
              <a:off x="4282068" y="3713356"/>
              <a:ext cx="1661532"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1" name="Freeform 80"/>
            <p:cNvSpPr/>
            <p:nvPr/>
          </p:nvSpPr>
          <p:spPr>
            <a:xfrm>
              <a:off x="4322023" y="3720793"/>
              <a:ext cx="1661533" cy="1469897"/>
            </a:xfrm>
            <a:custGeom>
              <a:avLst/>
              <a:gdLst>
                <a:gd name="connsiteX0" fmla="*/ 0 w 1661532"/>
                <a:gd name="connsiteY0" fmla="*/ 1438508 h 1469897"/>
                <a:gd name="connsiteX1" fmla="*/ 501805 w 1661532"/>
                <a:gd name="connsiteY1" fmla="*/ 1449659 h 1469897"/>
                <a:gd name="connsiteX2" fmla="*/ 791737 w 1661532"/>
                <a:gd name="connsiteY2" fmla="*/ 1204332 h 1469897"/>
                <a:gd name="connsiteX3" fmla="*/ 903249 w 1661532"/>
                <a:gd name="connsiteY3" fmla="*/ 200722 h 1469897"/>
                <a:gd name="connsiteX4" fmla="*/ 1661532 w 1661532"/>
                <a:gd name="connsiteY4" fmla="*/ 0 h 1469897"/>
                <a:gd name="connsiteX5" fmla="*/ 1661532 w 1661532"/>
                <a:gd name="connsiteY5" fmla="*/ 0 h 146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32" h="1469897">
                  <a:moveTo>
                    <a:pt x="0" y="1438508"/>
                  </a:moveTo>
                  <a:cubicBezTo>
                    <a:pt x="184924" y="1463598"/>
                    <a:pt x="369849" y="1488688"/>
                    <a:pt x="501805" y="1449659"/>
                  </a:cubicBezTo>
                  <a:cubicBezTo>
                    <a:pt x="633761" y="1410630"/>
                    <a:pt x="724830" y="1412488"/>
                    <a:pt x="791737" y="1204332"/>
                  </a:cubicBezTo>
                  <a:cubicBezTo>
                    <a:pt x="858644" y="996176"/>
                    <a:pt x="758283" y="401444"/>
                    <a:pt x="903249" y="200722"/>
                  </a:cubicBezTo>
                  <a:cubicBezTo>
                    <a:pt x="1048215" y="0"/>
                    <a:pt x="1661532" y="0"/>
                    <a:pt x="1661532" y="0"/>
                  </a:cubicBezTo>
                  <a:lnTo>
                    <a:pt x="1661532" y="0"/>
                  </a:lnTo>
                </a:path>
              </a:pathLst>
            </a:cu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grpSp>
      <p:sp>
        <p:nvSpPr>
          <p:cNvPr id="86" name="TextBox 85"/>
          <p:cNvSpPr txBox="1"/>
          <p:nvPr/>
        </p:nvSpPr>
        <p:spPr>
          <a:xfrm>
            <a:off x="4192865" y="5529924"/>
            <a:ext cx="1825677" cy="369332"/>
          </a:xfrm>
          <a:prstGeom prst="rect">
            <a:avLst/>
          </a:prstGeom>
          <a:noFill/>
        </p:spPr>
        <p:txBody>
          <a:bodyPr wrap="square" rtlCol="0">
            <a:spAutoFit/>
          </a:bodyPr>
          <a:lstStyle/>
          <a:p>
            <a:pPr algn="ctr"/>
            <a:r>
              <a:rPr lang="en-US" b="1" dirty="0" smtClean="0">
                <a:solidFill>
                  <a:srgbClr val="0000FF"/>
                </a:solidFill>
              </a:rPr>
              <a:t>G</a:t>
            </a:r>
            <a:r>
              <a:rPr lang="en-US" b="1" dirty="0" smtClean="0"/>
              <a:t>/</a:t>
            </a:r>
            <a:r>
              <a:rPr lang="en-US" b="1" dirty="0" smtClean="0">
                <a:solidFill>
                  <a:srgbClr val="0000FF"/>
                </a:solidFill>
              </a:rPr>
              <a:t>G (</a:t>
            </a:r>
            <a:r>
              <a:rPr lang="en-US" b="1" dirty="0" err="1" smtClean="0">
                <a:solidFill>
                  <a:srgbClr val="0000FF"/>
                </a:solidFill>
              </a:rPr>
              <a:t>wt</a:t>
            </a:r>
            <a:r>
              <a:rPr lang="en-US" b="1" dirty="0" smtClean="0">
                <a:solidFill>
                  <a:srgbClr val="0000FF"/>
                </a:solidFill>
              </a:rPr>
              <a:t>)</a:t>
            </a:r>
            <a:endParaRPr lang="en-ZA" b="1" dirty="0">
              <a:solidFill>
                <a:srgbClr val="0000FF"/>
              </a:solidFill>
            </a:endParaRPr>
          </a:p>
        </p:txBody>
      </p:sp>
      <p:sp>
        <p:nvSpPr>
          <p:cNvPr id="87" name="TextBox 86"/>
          <p:cNvSpPr txBox="1"/>
          <p:nvPr/>
        </p:nvSpPr>
        <p:spPr>
          <a:xfrm>
            <a:off x="9675473" y="5529923"/>
            <a:ext cx="1825677" cy="369332"/>
          </a:xfrm>
          <a:prstGeom prst="rect">
            <a:avLst/>
          </a:prstGeom>
          <a:noFill/>
        </p:spPr>
        <p:txBody>
          <a:bodyPr wrap="square" rtlCol="0">
            <a:spAutoFit/>
          </a:bodyPr>
          <a:lstStyle/>
          <a:p>
            <a:pPr algn="ctr"/>
            <a:r>
              <a:rPr lang="en-US" b="1" dirty="0" smtClean="0">
                <a:solidFill>
                  <a:srgbClr val="FF6600"/>
                </a:solidFill>
              </a:rPr>
              <a:t>A</a:t>
            </a:r>
            <a:r>
              <a:rPr lang="en-US" b="1" dirty="0" smtClean="0"/>
              <a:t>/</a:t>
            </a:r>
            <a:r>
              <a:rPr lang="en-US" b="1" dirty="0" smtClean="0">
                <a:solidFill>
                  <a:srgbClr val="FF6600"/>
                </a:solidFill>
              </a:rPr>
              <a:t>A (</a:t>
            </a:r>
            <a:r>
              <a:rPr lang="en-US" b="1" dirty="0" err="1" smtClean="0">
                <a:solidFill>
                  <a:srgbClr val="FF6600"/>
                </a:solidFill>
              </a:rPr>
              <a:t>mt</a:t>
            </a:r>
            <a:r>
              <a:rPr lang="en-US" b="1" dirty="0" smtClean="0">
                <a:solidFill>
                  <a:srgbClr val="FF6600"/>
                </a:solidFill>
              </a:rPr>
              <a:t>)</a:t>
            </a:r>
            <a:endParaRPr lang="en-ZA" b="1" dirty="0">
              <a:solidFill>
                <a:srgbClr val="FF6600"/>
              </a:solidFill>
            </a:endParaRPr>
          </a:p>
        </p:txBody>
      </p:sp>
      <p:sp>
        <p:nvSpPr>
          <p:cNvPr id="88" name="TextBox 87"/>
          <p:cNvSpPr txBox="1"/>
          <p:nvPr/>
        </p:nvSpPr>
        <p:spPr>
          <a:xfrm>
            <a:off x="7010406" y="5537361"/>
            <a:ext cx="1825677" cy="369332"/>
          </a:xfrm>
          <a:prstGeom prst="rect">
            <a:avLst/>
          </a:prstGeom>
          <a:noFill/>
        </p:spPr>
        <p:txBody>
          <a:bodyPr wrap="square" rtlCol="0">
            <a:spAutoFit/>
          </a:bodyPr>
          <a:lstStyle/>
          <a:p>
            <a:pPr algn="ctr"/>
            <a:r>
              <a:rPr lang="en-US" b="1" dirty="0" smtClean="0">
                <a:solidFill>
                  <a:srgbClr val="0000FF"/>
                </a:solidFill>
              </a:rPr>
              <a:t>G</a:t>
            </a:r>
            <a:r>
              <a:rPr lang="en-US" b="1" dirty="0" smtClean="0"/>
              <a:t>/</a:t>
            </a:r>
            <a:r>
              <a:rPr lang="en-US" b="1" dirty="0" smtClean="0">
                <a:solidFill>
                  <a:srgbClr val="FF6600"/>
                </a:solidFill>
              </a:rPr>
              <a:t>A</a:t>
            </a:r>
            <a:r>
              <a:rPr lang="en-US" b="1" dirty="0" smtClean="0">
                <a:solidFill>
                  <a:srgbClr val="009900"/>
                </a:solidFill>
              </a:rPr>
              <a:t> </a:t>
            </a:r>
            <a:r>
              <a:rPr lang="en-US" b="1" dirty="0" smtClean="0"/>
              <a:t>(het)</a:t>
            </a:r>
            <a:endParaRPr lang="en-ZA" b="1" dirty="0"/>
          </a:p>
        </p:txBody>
      </p:sp>
      <p:sp>
        <p:nvSpPr>
          <p:cNvPr id="89" name="Title 1"/>
          <p:cNvSpPr txBox="1">
            <a:spLocks/>
          </p:cNvSpPr>
          <p:nvPr/>
        </p:nvSpPr>
        <p:spPr>
          <a:xfrm>
            <a:off x="0" y="274639"/>
            <a:ext cx="12192000" cy="405299"/>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a:lstStyle>
          <a:p>
            <a:r>
              <a:rPr lang="en-US" sz="3200" dirty="0" smtClean="0">
                <a:solidFill>
                  <a:srgbClr val="C00000"/>
                </a:solidFill>
                <a:latin typeface="Arial Black" panose="020B0A04020102020204" pitchFamily="34" charset="0"/>
              </a:rPr>
              <a:t>Methods - </a:t>
            </a:r>
            <a:r>
              <a:rPr lang="en-US" sz="3200" dirty="0" smtClean="0">
                <a:solidFill>
                  <a:schemeClr val="tx1"/>
                </a:solidFill>
                <a:latin typeface="Arial Black" panose="020B0A04020102020204" pitchFamily="34" charset="0"/>
              </a:rPr>
              <a:t>Genotyping </a:t>
            </a:r>
            <a:endParaRPr lang="en-US" sz="3200" dirty="0">
              <a:solidFill>
                <a:schemeClr val="tx1"/>
              </a:solidFill>
              <a:latin typeface="Arial Black" panose="020B0A04020102020204" pitchFamily="34" charset="0"/>
            </a:endParaRPr>
          </a:p>
        </p:txBody>
      </p:sp>
      <p:pic>
        <p:nvPicPr>
          <p:cNvPr id="91" name="Picture 90"/>
          <p:cNvPicPr>
            <a:picLocks noChangeAspect="1"/>
          </p:cNvPicPr>
          <p:nvPr/>
        </p:nvPicPr>
        <p:blipFill>
          <a:blip r:embed="rId3">
            <a:clrChange>
              <a:clrFrom>
                <a:srgbClr val="F5F2F9"/>
              </a:clrFrom>
              <a:clrTo>
                <a:srgbClr val="F5F2F9">
                  <a:alpha val="0"/>
                </a:srgbClr>
              </a:clrTo>
            </a:clrChange>
          </a:blip>
          <a:stretch>
            <a:fillRect/>
          </a:stretch>
        </p:blipFill>
        <p:spPr>
          <a:xfrm>
            <a:off x="11547600" y="131522"/>
            <a:ext cx="691532" cy="691532"/>
          </a:xfrm>
          <a:prstGeom prst="rect">
            <a:avLst/>
          </a:prstGeom>
        </p:spPr>
      </p:pic>
      <p:grpSp>
        <p:nvGrpSpPr>
          <p:cNvPr id="39" name="Group 38"/>
          <p:cNvGrpSpPr/>
          <p:nvPr/>
        </p:nvGrpSpPr>
        <p:grpSpPr>
          <a:xfrm>
            <a:off x="2178774" y="1267976"/>
            <a:ext cx="6898338" cy="1652642"/>
            <a:chOff x="5425998" y="760402"/>
            <a:chExt cx="6898338" cy="1652642"/>
          </a:xfrm>
        </p:grpSpPr>
        <p:grpSp>
          <p:nvGrpSpPr>
            <p:cNvPr id="4" name="Group 3"/>
            <p:cNvGrpSpPr/>
            <p:nvPr/>
          </p:nvGrpSpPr>
          <p:grpSpPr>
            <a:xfrm>
              <a:off x="5425998" y="760402"/>
              <a:ext cx="6898338" cy="1625987"/>
              <a:chOff x="-36512" y="2232055"/>
              <a:chExt cx="8902367" cy="2131624"/>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58" y="2272751"/>
                <a:ext cx="7137918" cy="2090928"/>
              </a:xfrm>
              <a:prstGeom prst="rect">
                <a:avLst/>
              </a:prstGeom>
            </p:spPr>
          </p:pic>
          <p:sp>
            <p:nvSpPr>
              <p:cNvPr id="6" name="TextBox 5"/>
              <p:cNvSpPr txBox="1"/>
              <p:nvPr/>
            </p:nvSpPr>
            <p:spPr>
              <a:xfrm>
                <a:off x="-13254" y="2468044"/>
                <a:ext cx="1219323" cy="280338"/>
              </a:xfrm>
              <a:prstGeom prst="rect">
                <a:avLst/>
              </a:prstGeom>
              <a:noFill/>
            </p:spPr>
            <p:txBody>
              <a:bodyPr wrap="square" rtlCol="0">
                <a:spAutoFit/>
              </a:bodyPr>
              <a:lstStyle/>
              <a:p>
                <a:pPr algn="ctr"/>
                <a:r>
                  <a:rPr lang="en-ZA" sz="1000" b="1" dirty="0" smtClean="0">
                    <a:latin typeface="Arial" pitchFamily="34" charset="0"/>
                    <a:cs typeface="Arial" pitchFamily="34" charset="0"/>
                  </a:rPr>
                  <a:t>850 -</a:t>
                </a:r>
                <a:endParaRPr lang="en-ZA" sz="1000" b="1" dirty="0">
                  <a:latin typeface="Arial" pitchFamily="34" charset="0"/>
                  <a:cs typeface="Arial" pitchFamily="34" charset="0"/>
                </a:endParaRPr>
              </a:p>
            </p:txBody>
          </p:sp>
          <p:sp>
            <p:nvSpPr>
              <p:cNvPr id="7" name="TextBox 6"/>
              <p:cNvSpPr txBox="1"/>
              <p:nvPr/>
            </p:nvSpPr>
            <p:spPr>
              <a:xfrm>
                <a:off x="-24628" y="3540060"/>
                <a:ext cx="1219323" cy="280338"/>
              </a:xfrm>
              <a:prstGeom prst="rect">
                <a:avLst/>
              </a:prstGeom>
              <a:noFill/>
            </p:spPr>
            <p:txBody>
              <a:bodyPr wrap="square" rtlCol="0">
                <a:spAutoFit/>
              </a:bodyPr>
              <a:lstStyle/>
              <a:p>
                <a:pPr algn="ctr"/>
                <a:r>
                  <a:rPr lang="en-ZA" sz="1000" b="1" dirty="0" smtClean="0">
                    <a:latin typeface="Arial" pitchFamily="34" charset="0"/>
                    <a:cs typeface="Arial" pitchFamily="34" charset="0"/>
                  </a:rPr>
                  <a:t>400 -</a:t>
                </a:r>
                <a:endParaRPr lang="en-ZA" sz="1000" b="1" dirty="0">
                  <a:latin typeface="Arial" pitchFamily="34" charset="0"/>
                  <a:cs typeface="Arial" pitchFamily="34" charset="0"/>
                </a:endParaRPr>
              </a:p>
            </p:txBody>
          </p:sp>
          <p:sp>
            <p:nvSpPr>
              <p:cNvPr id="8" name="TextBox 7"/>
              <p:cNvSpPr txBox="1"/>
              <p:nvPr/>
            </p:nvSpPr>
            <p:spPr>
              <a:xfrm>
                <a:off x="838214"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a:t>
                </a:r>
                <a:endParaRPr lang="en-ZA" sz="800" b="1" dirty="0">
                  <a:solidFill>
                    <a:schemeClr val="bg1"/>
                  </a:solidFill>
                  <a:latin typeface="Arial" pitchFamily="34" charset="0"/>
                  <a:cs typeface="Arial" pitchFamily="34" charset="0"/>
                </a:endParaRPr>
              </a:p>
            </p:txBody>
          </p:sp>
          <p:sp>
            <p:nvSpPr>
              <p:cNvPr id="9" name="TextBox 8"/>
              <p:cNvSpPr txBox="1"/>
              <p:nvPr/>
            </p:nvSpPr>
            <p:spPr>
              <a:xfrm>
                <a:off x="1209257" y="2272751"/>
                <a:ext cx="275087" cy="245296"/>
              </a:xfrm>
              <a:prstGeom prst="rect">
                <a:avLst/>
              </a:prstGeom>
              <a:noFill/>
            </p:spPr>
            <p:txBody>
              <a:bodyPr wrap="square" rtlCol="0">
                <a:spAutoFit/>
              </a:bodyPr>
              <a:lstStyle/>
              <a:p>
                <a:r>
                  <a:rPr lang="en-ZA" sz="800" b="1" dirty="0">
                    <a:solidFill>
                      <a:schemeClr val="bg1"/>
                    </a:solidFill>
                    <a:latin typeface="Arial" pitchFamily="34" charset="0"/>
                    <a:cs typeface="Arial" pitchFamily="34" charset="0"/>
                  </a:rPr>
                  <a:t>2</a:t>
                </a:r>
              </a:p>
            </p:txBody>
          </p:sp>
          <p:sp>
            <p:nvSpPr>
              <p:cNvPr id="10" name="TextBox 9"/>
              <p:cNvSpPr txBox="1"/>
              <p:nvPr/>
            </p:nvSpPr>
            <p:spPr>
              <a:xfrm>
                <a:off x="1594702" y="2272884"/>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3</a:t>
                </a:r>
                <a:endParaRPr lang="en-ZA" sz="800" b="1" dirty="0">
                  <a:solidFill>
                    <a:schemeClr val="bg1"/>
                  </a:solidFill>
                  <a:latin typeface="Arial" pitchFamily="34" charset="0"/>
                  <a:cs typeface="Arial" pitchFamily="34" charset="0"/>
                </a:endParaRPr>
              </a:p>
            </p:txBody>
          </p:sp>
          <p:sp>
            <p:nvSpPr>
              <p:cNvPr id="11" name="TextBox 10"/>
              <p:cNvSpPr txBox="1"/>
              <p:nvPr/>
            </p:nvSpPr>
            <p:spPr>
              <a:xfrm>
                <a:off x="1928164"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4</a:t>
                </a:r>
                <a:endParaRPr lang="en-ZA" sz="800" b="1" dirty="0">
                  <a:solidFill>
                    <a:schemeClr val="bg1"/>
                  </a:solidFill>
                  <a:latin typeface="Arial" pitchFamily="34" charset="0"/>
                  <a:cs typeface="Arial" pitchFamily="34" charset="0"/>
                </a:endParaRPr>
              </a:p>
            </p:txBody>
          </p:sp>
          <p:sp>
            <p:nvSpPr>
              <p:cNvPr id="12" name="TextBox 11"/>
              <p:cNvSpPr txBox="1"/>
              <p:nvPr/>
            </p:nvSpPr>
            <p:spPr>
              <a:xfrm>
                <a:off x="2282419"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5</a:t>
                </a:r>
                <a:endParaRPr lang="en-ZA" sz="800" b="1" dirty="0">
                  <a:solidFill>
                    <a:schemeClr val="bg1"/>
                  </a:solidFill>
                  <a:latin typeface="Arial" pitchFamily="34" charset="0"/>
                  <a:cs typeface="Arial" pitchFamily="34" charset="0"/>
                </a:endParaRPr>
              </a:p>
            </p:txBody>
          </p:sp>
          <p:sp>
            <p:nvSpPr>
              <p:cNvPr id="13" name="TextBox 12"/>
              <p:cNvSpPr txBox="1"/>
              <p:nvPr/>
            </p:nvSpPr>
            <p:spPr>
              <a:xfrm>
                <a:off x="2970135"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7</a:t>
                </a:r>
                <a:endParaRPr lang="en-ZA" sz="800" b="1" dirty="0">
                  <a:solidFill>
                    <a:schemeClr val="bg1"/>
                  </a:solidFill>
                  <a:latin typeface="Arial" pitchFamily="34" charset="0"/>
                  <a:cs typeface="Arial" pitchFamily="34" charset="0"/>
                </a:endParaRPr>
              </a:p>
            </p:txBody>
          </p:sp>
          <p:sp>
            <p:nvSpPr>
              <p:cNvPr id="14" name="TextBox 13"/>
              <p:cNvSpPr txBox="1"/>
              <p:nvPr/>
            </p:nvSpPr>
            <p:spPr>
              <a:xfrm>
                <a:off x="2626277"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6</a:t>
                </a:r>
                <a:endParaRPr lang="en-ZA" sz="800" b="1" dirty="0">
                  <a:solidFill>
                    <a:schemeClr val="bg1"/>
                  </a:solidFill>
                  <a:latin typeface="Arial" pitchFamily="34" charset="0"/>
                  <a:cs typeface="Arial" pitchFamily="34" charset="0"/>
                </a:endParaRPr>
              </a:p>
            </p:txBody>
          </p:sp>
          <p:sp>
            <p:nvSpPr>
              <p:cNvPr id="15" name="TextBox 14"/>
              <p:cNvSpPr txBox="1"/>
              <p:nvPr/>
            </p:nvSpPr>
            <p:spPr>
              <a:xfrm>
                <a:off x="3313994"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8</a:t>
                </a:r>
                <a:endParaRPr lang="en-ZA" sz="800" b="1" dirty="0">
                  <a:solidFill>
                    <a:schemeClr val="bg1"/>
                  </a:solidFill>
                  <a:latin typeface="Arial" pitchFamily="34" charset="0"/>
                  <a:cs typeface="Arial" pitchFamily="34" charset="0"/>
                </a:endParaRPr>
              </a:p>
            </p:txBody>
          </p:sp>
          <p:sp>
            <p:nvSpPr>
              <p:cNvPr id="16" name="TextBox 15"/>
              <p:cNvSpPr txBox="1"/>
              <p:nvPr/>
            </p:nvSpPr>
            <p:spPr>
              <a:xfrm>
                <a:off x="3657852" y="2272751"/>
                <a:ext cx="275087"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9</a:t>
                </a:r>
                <a:endParaRPr lang="en-ZA" sz="800" b="1" dirty="0">
                  <a:solidFill>
                    <a:schemeClr val="bg1"/>
                  </a:solidFill>
                  <a:latin typeface="Arial" pitchFamily="34" charset="0"/>
                  <a:cs typeface="Arial" pitchFamily="34" charset="0"/>
                </a:endParaRPr>
              </a:p>
            </p:txBody>
          </p:sp>
          <p:sp>
            <p:nvSpPr>
              <p:cNvPr id="17" name="TextBox 16"/>
              <p:cNvSpPr txBox="1"/>
              <p:nvPr/>
            </p:nvSpPr>
            <p:spPr>
              <a:xfrm>
                <a:off x="3972930" y="2272752"/>
                <a:ext cx="385444"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10</a:t>
                </a:r>
                <a:endParaRPr lang="en-ZA" sz="800" b="1" dirty="0">
                  <a:solidFill>
                    <a:schemeClr val="bg1"/>
                  </a:solidFill>
                  <a:latin typeface="Arial" pitchFamily="34" charset="0"/>
                  <a:cs typeface="Arial" pitchFamily="34" charset="0"/>
                </a:endParaRPr>
              </a:p>
            </p:txBody>
          </p:sp>
          <p:sp>
            <p:nvSpPr>
              <p:cNvPr id="18" name="TextBox 17"/>
              <p:cNvSpPr txBox="1"/>
              <p:nvPr/>
            </p:nvSpPr>
            <p:spPr>
              <a:xfrm>
                <a:off x="4345570" y="2282769"/>
                <a:ext cx="412627"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11</a:t>
                </a:r>
                <a:endParaRPr lang="en-ZA" sz="800" b="1" dirty="0">
                  <a:solidFill>
                    <a:schemeClr val="bg1"/>
                  </a:solidFill>
                  <a:latin typeface="Arial" pitchFamily="34" charset="0"/>
                  <a:cs typeface="Arial" pitchFamily="34" charset="0"/>
                </a:endParaRPr>
              </a:p>
            </p:txBody>
          </p:sp>
          <p:sp>
            <p:nvSpPr>
              <p:cNvPr id="19" name="TextBox 18"/>
              <p:cNvSpPr txBox="1"/>
              <p:nvPr/>
            </p:nvSpPr>
            <p:spPr>
              <a:xfrm>
                <a:off x="4689427" y="2272752"/>
                <a:ext cx="442141"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12</a:t>
                </a:r>
                <a:endParaRPr lang="en-ZA" sz="800" b="1" dirty="0">
                  <a:solidFill>
                    <a:schemeClr val="bg1"/>
                  </a:solidFill>
                  <a:latin typeface="Arial" pitchFamily="34" charset="0"/>
                  <a:cs typeface="Arial" pitchFamily="34" charset="0"/>
                </a:endParaRPr>
              </a:p>
            </p:txBody>
          </p:sp>
          <p:sp>
            <p:nvSpPr>
              <p:cNvPr id="20" name="TextBox 19"/>
              <p:cNvSpPr txBox="1"/>
              <p:nvPr/>
            </p:nvSpPr>
            <p:spPr>
              <a:xfrm>
                <a:off x="5033286" y="2282769"/>
                <a:ext cx="487854"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13</a:t>
                </a:r>
                <a:endParaRPr lang="en-ZA" sz="800" b="1" dirty="0">
                  <a:solidFill>
                    <a:schemeClr val="bg1"/>
                  </a:solidFill>
                  <a:latin typeface="Arial" pitchFamily="34" charset="0"/>
                  <a:cs typeface="Arial" pitchFamily="34" charset="0"/>
                </a:endParaRPr>
              </a:p>
            </p:txBody>
          </p:sp>
          <p:sp>
            <p:nvSpPr>
              <p:cNvPr id="21" name="TextBox 20"/>
              <p:cNvSpPr txBox="1"/>
              <p:nvPr/>
            </p:nvSpPr>
            <p:spPr>
              <a:xfrm>
                <a:off x="5377143" y="2272752"/>
                <a:ext cx="385445"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14</a:t>
                </a:r>
                <a:endParaRPr lang="en-ZA" sz="800" b="1" dirty="0">
                  <a:solidFill>
                    <a:schemeClr val="bg1"/>
                  </a:solidFill>
                  <a:latin typeface="Arial" pitchFamily="34" charset="0"/>
                  <a:cs typeface="Arial" pitchFamily="34" charset="0"/>
                </a:endParaRPr>
              </a:p>
            </p:txBody>
          </p:sp>
          <p:sp>
            <p:nvSpPr>
              <p:cNvPr id="22" name="TextBox 21"/>
              <p:cNvSpPr txBox="1"/>
              <p:nvPr/>
            </p:nvSpPr>
            <p:spPr>
              <a:xfrm>
                <a:off x="5721002" y="2272752"/>
                <a:ext cx="412630"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15</a:t>
                </a:r>
                <a:endParaRPr lang="en-ZA" sz="800" b="1" dirty="0">
                  <a:solidFill>
                    <a:schemeClr val="bg1"/>
                  </a:solidFill>
                  <a:latin typeface="Arial" pitchFamily="34" charset="0"/>
                  <a:cs typeface="Arial" pitchFamily="34" charset="0"/>
                </a:endParaRPr>
              </a:p>
            </p:txBody>
          </p:sp>
          <p:sp>
            <p:nvSpPr>
              <p:cNvPr id="23" name="TextBox 22"/>
              <p:cNvSpPr txBox="1"/>
              <p:nvPr/>
            </p:nvSpPr>
            <p:spPr>
              <a:xfrm>
                <a:off x="6064861" y="2272750"/>
                <a:ext cx="412630"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16</a:t>
                </a:r>
                <a:endParaRPr lang="en-ZA" sz="800" b="1" dirty="0">
                  <a:solidFill>
                    <a:schemeClr val="bg1"/>
                  </a:solidFill>
                  <a:latin typeface="Arial" pitchFamily="34" charset="0"/>
                  <a:cs typeface="Arial" pitchFamily="34" charset="0"/>
                </a:endParaRPr>
              </a:p>
            </p:txBody>
          </p:sp>
          <p:sp>
            <p:nvSpPr>
              <p:cNvPr id="24" name="TextBox 23"/>
              <p:cNvSpPr txBox="1"/>
              <p:nvPr/>
            </p:nvSpPr>
            <p:spPr>
              <a:xfrm>
                <a:off x="6408720" y="2272750"/>
                <a:ext cx="412630"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17</a:t>
                </a:r>
                <a:endParaRPr lang="en-ZA" sz="800" b="1" dirty="0">
                  <a:solidFill>
                    <a:schemeClr val="bg1"/>
                  </a:solidFill>
                  <a:latin typeface="Arial" pitchFamily="34" charset="0"/>
                  <a:cs typeface="Arial" pitchFamily="34" charset="0"/>
                </a:endParaRPr>
              </a:p>
            </p:txBody>
          </p:sp>
          <p:sp>
            <p:nvSpPr>
              <p:cNvPr id="25" name="TextBox 24"/>
              <p:cNvSpPr txBox="1"/>
              <p:nvPr/>
            </p:nvSpPr>
            <p:spPr>
              <a:xfrm>
                <a:off x="6752578" y="2272752"/>
                <a:ext cx="487854" cy="282441"/>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18</a:t>
                </a:r>
                <a:endParaRPr lang="en-ZA" sz="800" b="1" dirty="0">
                  <a:solidFill>
                    <a:schemeClr val="bg1"/>
                  </a:solidFill>
                  <a:latin typeface="Arial" pitchFamily="34" charset="0"/>
                  <a:cs typeface="Arial" pitchFamily="34" charset="0"/>
                </a:endParaRPr>
              </a:p>
            </p:txBody>
          </p:sp>
          <p:sp>
            <p:nvSpPr>
              <p:cNvPr id="26" name="TextBox 25"/>
              <p:cNvSpPr txBox="1"/>
              <p:nvPr/>
            </p:nvSpPr>
            <p:spPr>
              <a:xfrm>
                <a:off x="7096437" y="2272751"/>
                <a:ext cx="412630"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19</a:t>
                </a:r>
                <a:endParaRPr lang="en-ZA" sz="800" b="1" dirty="0">
                  <a:solidFill>
                    <a:schemeClr val="bg1"/>
                  </a:solidFill>
                  <a:latin typeface="Arial" pitchFamily="34" charset="0"/>
                  <a:cs typeface="Arial" pitchFamily="34" charset="0"/>
                </a:endParaRPr>
              </a:p>
            </p:txBody>
          </p:sp>
          <p:sp>
            <p:nvSpPr>
              <p:cNvPr id="27" name="TextBox 26"/>
              <p:cNvSpPr txBox="1"/>
              <p:nvPr/>
            </p:nvSpPr>
            <p:spPr>
              <a:xfrm>
                <a:off x="7440294" y="2272751"/>
                <a:ext cx="412630" cy="245296"/>
              </a:xfrm>
              <a:prstGeom prst="rect">
                <a:avLst/>
              </a:prstGeom>
              <a:noFill/>
            </p:spPr>
            <p:txBody>
              <a:bodyPr wrap="square" rtlCol="0">
                <a:spAutoFit/>
              </a:bodyPr>
              <a:lstStyle/>
              <a:p>
                <a:r>
                  <a:rPr lang="en-ZA" sz="800" b="1" dirty="0" smtClean="0">
                    <a:solidFill>
                      <a:schemeClr val="bg1"/>
                    </a:solidFill>
                    <a:latin typeface="Arial" pitchFamily="34" charset="0"/>
                    <a:cs typeface="Arial" pitchFamily="34" charset="0"/>
                  </a:rPr>
                  <a:t>20</a:t>
                </a:r>
                <a:endParaRPr lang="en-ZA" sz="800" b="1" dirty="0">
                  <a:solidFill>
                    <a:schemeClr val="bg1"/>
                  </a:solidFill>
                  <a:latin typeface="Arial" pitchFamily="34" charset="0"/>
                  <a:cs typeface="Arial" pitchFamily="34" charset="0"/>
                </a:endParaRPr>
              </a:p>
            </p:txBody>
          </p:sp>
          <p:cxnSp>
            <p:nvCxnSpPr>
              <p:cNvPr id="28" name="Straight Arrow Connector 27"/>
              <p:cNvCxnSpPr/>
              <p:nvPr/>
            </p:nvCxnSpPr>
            <p:spPr>
              <a:xfrm>
                <a:off x="5161826" y="3453730"/>
                <a:ext cx="0" cy="19212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217533" y="3449701"/>
                <a:ext cx="0" cy="19212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763820" y="3449701"/>
                <a:ext cx="0" cy="19212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065707" y="4010448"/>
                <a:ext cx="0" cy="64490"/>
              </a:xfrm>
              <a:prstGeom prst="straightConnector1">
                <a:avLst/>
              </a:prstGeom>
              <a:ln w="25400">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858546" y="3907403"/>
                <a:ext cx="0" cy="64490"/>
              </a:xfrm>
              <a:prstGeom prst="straightConnector1">
                <a:avLst/>
              </a:prstGeom>
              <a:ln w="25400">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261164" y="3972789"/>
                <a:ext cx="0" cy="64490"/>
              </a:xfrm>
              <a:prstGeom prst="straightConnector1">
                <a:avLst/>
              </a:prstGeom>
              <a:ln w="25400">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609028" y="3972789"/>
                <a:ext cx="0" cy="64490"/>
              </a:xfrm>
              <a:prstGeom prst="straightConnector1">
                <a:avLst/>
              </a:prstGeom>
              <a:ln w="25400">
                <a:solidFill>
                  <a:srgbClr val="FFFF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512" y="2232055"/>
                <a:ext cx="1219323" cy="280338"/>
              </a:xfrm>
              <a:prstGeom prst="rect">
                <a:avLst/>
              </a:prstGeom>
              <a:noFill/>
            </p:spPr>
            <p:txBody>
              <a:bodyPr wrap="square" rtlCol="0">
                <a:spAutoFit/>
              </a:bodyPr>
              <a:lstStyle/>
              <a:p>
                <a:pPr algn="ctr"/>
                <a:r>
                  <a:rPr lang="en-ZA" sz="1000" b="1" dirty="0" err="1" smtClean="0">
                    <a:latin typeface="Arial" pitchFamily="34" charset="0"/>
                    <a:cs typeface="Arial" pitchFamily="34" charset="0"/>
                  </a:rPr>
                  <a:t>bp</a:t>
                </a:r>
                <a:endParaRPr lang="en-ZA" sz="1000" b="1" dirty="0">
                  <a:latin typeface="Arial" pitchFamily="34" charset="0"/>
                  <a:cs typeface="Arial" pitchFamily="34" charset="0"/>
                </a:endParaRPr>
              </a:p>
            </p:txBody>
          </p:sp>
          <p:sp>
            <p:nvSpPr>
              <p:cNvPr id="36" name="TextBox 35"/>
              <p:cNvSpPr txBox="1"/>
              <p:nvPr/>
            </p:nvSpPr>
            <p:spPr>
              <a:xfrm>
                <a:off x="7646532" y="3736143"/>
                <a:ext cx="1219323" cy="280338"/>
              </a:xfrm>
              <a:prstGeom prst="rect">
                <a:avLst/>
              </a:prstGeom>
              <a:noFill/>
            </p:spPr>
            <p:txBody>
              <a:bodyPr wrap="square" rtlCol="0">
                <a:spAutoFit/>
              </a:bodyPr>
              <a:lstStyle/>
              <a:p>
                <a:pPr algn="ctr"/>
                <a:r>
                  <a:rPr lang="en-ZA" sz="1000" b="1" dirty="0" smtClean="0">
                    <a:latin typeface="Arial" pitchFamily="34" charset="0"/>
                    <a:cs typeface="Arial" pitchFamily="34" charset="0"/>
                  </a:rPr>
                  <a:t>- 342bp </a:t>
                </a:r>
                <a:endParaRPr lang="en-ZA" sz="1000" b="1" dirty="0">
                  <a:latin typeface="Arial" pitchFamily="34" charset="0"/>
                  <a:cs typeface="Arial" pitchFamily="34" charset="0"/>
                </a:endParaRPr>
              </a:p>
            </p:txBody>
          </p:sp>
          <p:sp>
            <p:nvSpPr>
              <p:cNvPr id="37" name="TextBox 36"/>
              <p:cNvSpPr txBox="1"/>
              <p:nvPr/>
            </p:nvSpPr>
            <p:spPr>
              <a:xfrm>
                <a:off x="7641722" y="3592662"/>
                <a:ext cx="1219323" cy="280338"/>
              </a:xfrm>
              <a:prstGeom prst="rect">
                <a:avLst/>
              </a:prstGeom>
              <a:noFill/>
            </p:spPr>
            <p:txBody>
              <a:bodyPr wrap="square" rtlCol="0">
                <a:spAutoFit/>
              </a:bodyPr>
              <a:lstStyle/>
              <a:p>
                <a:pPr algn="ctr"/>
                <a:r>
                  <a:rPr lang="en-ZA" sz="1000" b="1" dirty="0" smtClean="0">
                    <a:latin typeface="Arial" pitchFamily="34" charset="0"/>
                    <a:cs typeface="Arial" pitchFamily="34" charset="0"/>
                  </a:rPr>
                  <a:t>- 361bp </a:t>
                </a:r>
                <a:endParaRPr lang="en-ZA" sz="1000" b="1" dirty="0">
                  <a:latin typeface="Arial" pitchFamily="34" charset="0"/>
                  <a:cs typeface="Arial" pitchFamily="34" charset="0"/>
                </a:endParaRPr>
              </a:p>
            </p:txBody>
          </p:sp>
        </p:grpSp>
        <p:sp>
          <p:nvSpPr>
            <p:cNvPr id="2" name="TextBox 1"/>
            <p:cNvSpPr txBox="1"/>
            <p:nvPr/>
          </p:nvSpPr>
          <p:spPr>
            <a:xfrm>
              <a:off x="6929548" y="1485039"/>
              <a:ext cx="1401061" cy="246221"/>
            </a:xfrm>
            <a:prstGeom prst="rect">
              <a:avLst/>
            </a:prstGeom>
            <a:noFill/>
          </p:spPr>
          <p:txBody>
            <a:bodyPr wrap="square" rtlCol="0">
              <a:spAutoFit/>
            </a:bodyPr>
            <a:lstStyle/>
            <a:p>
              <a:r>
                <a:rPr lang="en-US" sz="1000" b="1" dirty="0" smtClean="0">
                  <a:solidFill>
                    <a:schemeClr val="bg1"/>
                  </a:solidFill>
                  <a:latin typeface="Arial" panose="020B0604020202020204" pitchFamily="34" charset="0"/>
                  <a:cs typeface="Arial" panose="020B0604020202020204" pitchFamily="34" charset="0"/>
                </a:rPr>
                <a:t> 19bp insertion (</a:t>
              </a:r>
              <a:r>
                <a:rPr lang="en-US" sz="1000" b="1" dirty="0" err="1" smtClean="0">
                  <a:solidFill>
                    <a:schemeClr val="bg1"/>
                  </a:solidFill>
                  <a:latin typeface="Arial" panose="020B0604020202020204" pitchFamily="34" charset="0"/>
                  <a:cs typeface="Arial" panose="020B0604020202020204" pitchFamily="34" charset="0"/>
                </a:rPr>
                <a:t>mt</a:t>
              </a:r>
              <a:r>
                <a:rPr lang="en-US" sz="1000" b="1" dirty="0" smtClean="0">
                  <a:solidFill>
                    <a:schemeClr val="bg1"/>
                  </a:solidFill>
                  <a:latin typeface="Arial" panose="020B0604020202020204" pitchFamily="34" charset="0"/>
                  <a:cs typeface="Arial" panose="020B0604020202020204" pitchFamily="34" charset="0"/>
                </a:rPr>
                <a:t>)</a:t>
              </a:r>
              <a:endParaRPr lang="en-ZA" sz="1000" b="1" dirty="0">
                <a:solidFill>
                  <a:schemeClr val="bg1"/>
                </a:solidFill>
                <a:latin typeface="Arial" panose="020B0604020202020204" pitchFamily="34" charset="0"/>
                <a:cs typeface="Arial" panose="020B0604020202020204" pitchFamily="34" charset="0"/>
              </a:endParaRPr>
            </a:p>
          </p:txBody>
        </p:sp>
        <p:sp>
          <p:nvSpPr>
            <p:cNvPr id="90" name="TextBox 89"/>
            <p:cNvSpPr txBox="1"/>
            <p:nvPr/>
          </p:nvSpPr>
          <p:spPr>
            <a:xfrm>
              <a:off x="9409213" y="2166823"/>
              <a:ext cx="1401061" cy="246221"/>
            </a:xfrm>
            <a:prstGeom prst="rect">
              <a:avLst/>
            </a:prstGeom>
            <a:noFill/>
          </p:spPr>
          <p:txBody>
            <a:bodyPr wrap="square" rtlCol="0">
              <a:spAutoFit/>
            </a:bodyPr>
            <a:lstStyle/>
            <a:p>
              <a:r>
                <a:rPr lang="en-US" sz="1000" b="1" dirty="0" smtClean="0">
                  <a:solidFill>
                    <a:srgbClr val="FFFF00"/>
                  </a:solidFill>
                  <a:latin typeface="Arial" panose="020B0604020202020204" pitchFamily="34" charset="0"/>
                  <a:cs typeface="Arial" panose="020B0604020202020204" pitchFamily="34" charset="0"/>
                </a:rPr>
                <a:t> 19bp deletion (</a:t>
              </a:r>
              <a:r>
                <a:rPr lang="en-US" sz="1000" b="1" dirty="0" err="1">
                  <a:solidFill>
                    <a:srgbClr val="FFFF00"/>
                  </a:solidFill>
                  <a:latin typeface="Arial" panose="020B0604020202020204" pitchFamily="34" charset="0"/>
                  <a:cs typeface="Arial" panose="020B0604020202020204" pitchFamily="34" charset="0"/>
                </a:rPr>
                <a:t>w</a:t>
              </a:r>
              <a:r>
                <a:rPr lang="en-US" sz="1000" b="1" dirty="0" err="1" smtClean="0">
                  <a:solidFill>
                    <a:srgbClr val="FFFF00"/>
                  </a:solidFill>
                  <a:latin typeface="Arial" panose="020B0604020202020204" pitchFamily="34" charset="0"/>
                  <a:cs typeface="Arial" panose="020B0604020202020204" pitchFamily="34" charset="0"/>
                </a:rPr>
                <a:t>t</a:t>
              </a:r>
              <a:r>
                <a:rPr lang="en-US" sz="1000" b="1" dirty="0" smtClean="0">
                  <a:solidFill>
                    <a:srgbClr val="FFFF00"/>
                  </a:solidFill>
                  <a:latin typeface="Arial" panose="020B0604020202020204" pitchFamily="34" charset="0"/>
                  <a:cs typeface="Arial" panose="020B0604020202020204" pitchFamily="34" charset="0"/>
                </a:rPr>
                <a:t>)</a:t>
              </a:r>
              <a:endParaRPr lang="en-ZA" sz="1000" b="1" dirty="0">
                <a:solidFill>
                  <a:srgbClr val="FFFF00"/>
                </a:solidFill>
                <a:latin typeface="Arial" panose="020B0604020202020204" pitchFamily="34" charset="0"/>
                <a:cs typeface="Arial" panose="020B0604020202020204" pitchFamily="34" charset="0"/>
              </a:endParaRPr>
            </a:p>
          </p:txBody>
        </p:sp>
      </p:grpSp>
      <p:sp>
        <p:nvSpPr>
          <p:cNvPr id="92" name="TextBox 91"/>
          <p:cNvSpPr txBox="1"/>
          <p:nvPr/>
        </p:nvSpPr>
        <p:spPr>
          <a:xfrm>
            <a:off x="3942849" y="4514400"/>
            <a:ext cx="1825677" cy="369332"/>
          </a:xfrm>
          <a:prstGeom prst="rect">
            <a:avLst/>
          </a:prstGeom>
          <a:noFill/>
        </p:spPr>
        <p:txBody>
          <a:bodyPr wrap="square" rtlCol="0">
            <a:spAutoFit/>
          </a:bodyPr>
          <a:lstStyle/>
          <a:p>
            <a:pPr algn="ctr"/>
            <a:r>
              <a:rPr lang="en-US" b="1" dirty="0" smtClean="0">
                <a:solidFill>
                  <a:srgbClr val="0000FF"/>
                </a:solidFill>
              </a:rPr>
              <a:t>G</a:t>
            </a:r>
            <a:endParaRPr lang="en-ZA" b="1" dirty="0">
              <a:solidFill>
                <a:srgbClr val="0000FF"/>
              </a:solidFill>
            </a:endParaRPr>
          </a:p>
        </p:txBody>
      </p:sp>
      <p:sp>
        <p:nvSpPr>
          <p:cNvPr id="93" name="TextBox 92"/>
          <p:cNvSpPr txBox="1"/>
          <p:nvPr/>
        </p:nvSpPr>
        <p:spPr>
          <a:xfrm>
            <a:off x="4698004" y="4541055"/>
            <a:ext cx="1825677" cy="369332"/>
          </a:xfrm>
          <a:prstGeom prst="rect">
            <a:avLst/>
          </a:prstGeom>
          <a:noFill/>
        </p:spPr>
        <p:txBody>
          <a:bodyPr wrap="square" rtlCol="0">
            <a:spAutoFit/>
          </a:bodyPr>
          <a:lstStyle/>
          <a:p>
            <a:pPr algn="ctr"/>
            <a:r>
              <a:rPr lang="en-US" b="1" dirty="0" smtClean="0">
                <a:solidFill>
                  <a:srgbClr val="FF6600"/>
                </a:solidFill>
              </a:rPr>
              <a:t>A</a:t>
            </a:r>
            <a:endParaRPr lang="en-ZA" b="1" dirty="0">
              <a:solidFill>
                <a:srgbClr val="FF6600"/>
              </a:solidFill>
            </a:endParaRPr>
          </a:p>
        </p:txBody>
      </p:sp>
      <p:sp>
        <p:nvSpPr>
          <p:cNvPr id="94" name="TextBox 93"/>
          <p:cNvSpPr txBox="1"/>
          <p:nvPr/>
        </p:nvSpPr>
        <p:spPr>
          <a:xfrm>
            <a:off x="9289838" y="4530608"/>
            <a:ext cx="1825677" cy="369332"/>
          </a:xfrm>
          <a:prstGeom prst="rect">
            <a:avLst/>
          </a:prstGeom>
          <a:noFill/>
        </p:spPr>
        <p:txBody>
          <a:bodyPr wrap="square" rtlCol="0">
            <a:spAutoFit/>
          </a:bodyPr>
          <a:lstStyle/>
          <a:p>
            <a:pPr algn="ctr"/>
            <a:r>
              <a:rPr lang="en-US" b="1" dirty="0">
                <a:solidFill>
                  <a:srgbClr val="FF6600"/>
                </a:solidFill>
              </a:rPr>
              <a:t>A</a:t>
            </a:r>
            <a:endParaRPr lang="en-ZA" b="1" dirty="0">
              <a:solidFill>
                <a:srgbClr val="FF6600"/>
              </a:solidFill>
            </a:endParaRPr>
          </a:p>
        </p:txBody>
      </p:sp>
      <p:sp>
        <p:nvSpPr>
          <p:cNvPr id="95" name="TextBox 94"/>
          <p:cNvSpPr txBox="1"/>
          <p:nvPr/>
        </p:nvSpPr>
        <p:spPr>
          <a:xfrm>
            <a:off x="10064811" y="4527363"/>
            <a:ext cx="1825677" cy="369332"/>
          </a:xfrm>
          <a:prstGeom prst="rect">
            <a:avLst/>
          </a:prstGeom>
          <a:noFill/>
        </p:spPr>
        <p:txBody>
          <a:bodyPr wrap="square" rtlCol="0">
            <a:spAutoFit/>
          </a:bodyPr>
          <a:lstStyle/>
          <a:p>
            <a:pPr algn="ctr"/>
            <a:r>
              <a:rPr lang="en-US" b="1" dirty="0" smtClean="0">
                <a:solidFill>
                  <a:srgbClr val="0000FF"/>
                </a:solidFill>
              </a:rPr>
              <a:t>G</a:t>
            </a:r>
            <a:endParaRPr lang="en-ZA" b="1" dirty="0">
              <a:solidFill>
                <a:srgbClr val="0000FF"/>
              </a:solidFill>
            </a:endParaRPr>
          </a:p>
        </p:txBody>
      </p:sp>
      <p:cxnSp>
        <p:nvCxnSpPr>
          <p:cNvPr id="106" name="Straight Connector 105"/>
          <p:cNvCxnSpPr/>
          <p:nvPr/>
        </p:nvCxnSpPr>
        <p:spPr>
          <a:xfrm flipV="1">
            <a:off x="583237" y="5462848"/>
            <a:ext cx="1084183" cy="2671"/>
          </a:xfrm>
          <a:prstGeom prst="line">
            <a:avLst/>
          </a:prstGeom>
          <a:ln w="28575">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grpSp>
        <p:nvGrpSpPr>
          <p:cNvPr id="66" name="Group 65"/>
          <p:cNvGrpSpPr/>
          <p:nvPr/>
        </p:nvGrpSpPr>
        <p:grpSpPr>
          <a:xfrm>
            <a:off x="387679" y="4911652"/>
            <a:ext cx="3701832" cy="1006445"/>
            <a:chOff x="387679" y="4911652"/>
            <a:chExt cx="3701832" cy="1006445"/>
          </a:xfrm>
        </p:grpSpPr>
        <p:sp>
          <p:nvSpPr>
            <p:cNvPr id="104" name="TextBox 103"/>
            <p:cNvSpPr txBox="1"/>
            <p:nvPr/>
          </p:nvSpPr>
          <p:spPr>
            <a:xfrm>
              <a:off x="448590" y="5210211"/>
              <a:ext cx="2379475" cy="707886"/>
            </a:xfrm>
            <a:prstGeom prst="rect">
              <a:avLst/>
            </a:prstGeom>
            <a:noFill/>
          </p:spPr>
          <p:txBody>
            <a:bodyPr wrap="square" rtlCol="0">
              <a:spAutoFit/>
            </a:bodyPr>
            <a:lstStyle/>
            <a:p>
              <a:pPr algn="ctr"/>
              <a:r>
                <a:rPr lang="en-US" sz="2600" b="1" dirty="0" smtClean="0">
                  <a:solidFill>
                    <a:srgbClr val="FF0000"/>
                  </a:solidFill>
                </a:rPr>
                <a:t>     </a:t>
              </a:r>
              <a:r>
                <a:rPr lang="en-US" sz="2600" b="1" dirty="0">
                  <a:solidFill>
                    <a:srgbClr val="FF6600"/>
                  </a:solidFill>
                </a:rPr>
                <a:t>A</a:t>
              </a:r>
              <a:endParaRPr lang="en-US" sz="2600" b="1" dirty="0" smtClean="0">
                <a:solidFill>
                  <a:srgbClr val="FF6600"/>
                </a:solidFill>
              </a:endParaRPr>
            </a:p>
            <a:p>
              <a:pPr algn="ctr"/>
              <a:r>
                <a:rPr lang="en-US" sz="1400" b="1" dirty="0" smtClean="0">
                  <a:solidFill>
                    <a:srgbClr val="FF6600"/>
                  </a:solidFill>
                </a:rPr>
                <a:t>           (</a:t>
              </a:r>
              <a:r>
                <a:rPr lang="en-US" sz="1400" b="1" dirty="0" err="1">
                  <a:solidFill>
                    <a:srgbClr val="FF6600"/>
                  </a:solidFill>
                </a:rPr>
                <a:t>m</a:t>
              </a:r>
              <a:r>
                <a:rPr lang="en-US" sz="1400" b="1" dirty="0" err="1" smtClean="0">
                  <a:solidFill>
                    <a:srgbClr val="FF6600"/>
                  </a:solidFill>
                </a:rPr>
                <a:t>t</a:t>
              </a:r>
              <a:r>
                <a:rPr lang="en-US" sz="1400" b="1" dirty="0" smtClean="0">
                  <a:solidFill>
                    <a:srgbClr val="FF6600"/>
                  </a:solidFill>
                </a:rPr>
                <a:t>)</a:t>
              </a:r>
              <a:endParaRPr lang="en-ZA" sz="1400" b="1" dirty="0">
                <a:solidFill>
                  <a:srgbClr val="FF6600"/>
                </a:solidFill>
              </a:endParaRPr>
            </a:p>
          </p:txBody>
        </p:sp>
        <p:sp>
          <p:nvSpPr>
            <p:cNvPr id="105" name="TextBox 104"/>
            <p:cNvSpPr txBox="1"/>
            <p:nvPr/>
          </p:nvSpPr>
          <p:spPr>
            <a:xfrm>
              <a:off x="387679" y="4911652"/>
              <a:ext cx="3701832" cy="492443"/>
            </a:xfrm>
            <a:prstGeom prst="rect">
              <a:avLst/>
            </a:prstGeom>
            <a:noFill/>
          </p:spPr>
          <p:txBody>
            <a:bodyPr wrap="square" rtlCol="0">
              <a:spAutoFit/>
            </a:bodyPr>
            <a:lstStyle/>
            <a:p>
              <a:pPr algn="ctr"/>
              <a:r>
                <a:rPr lang="en-US" b="1" dirty="0" smtClean="0">
                  <a:solidFill>
                    <a:srgbClr val="FF6600"/>
                  </a:solidFill>
                </a:rPr>
                <a:t>        </a:t>
              </a:r>
              <a:r>
                <a:rPr lang="en-US" sz="2600" b="1" dirty="0" smtClean="0">
                  <a:solidFill>
                    <a:srgbClr val="FF6600"/>
                  </a:solidFill>
                </a:rPr>
                <a:t>T</a:t>
              </a:r>
              <a:r>
                <a:rPr lang="en-US" b="1" dirty="0" smtClean="0">
                  <a:solidFill>
                    <a:srgbClr val="FF6600"/>
                  </a:solidFill>
                </a:rPr>
                <a:t>          Primer2</a:t>
              </a:r>
              <a:endParaRPr lang="en-ZA" b="1" dirty="0">
                <a:solidFill>
                  <a:srgbClr val="FF6600"/>
                </a:solidFill>
              </a:endParaRPr>
            </a:p>
          </p:txBody>
        </p:sp>
        <p:cxnSp>
          <p:nvCxnSpPr>
            <p:cNvPr id="107" name="Straight Arrow Connector 106"/>
            <p:cNvCxnSpPr/>
            <p:nvPr/>
          </p:nvCxnSpPr>
          <p:spPr>
            <a:xfrm flipV="1">
              <a:off x="670646" y="5184465"/>
              <a:ext cx="457200" cy="6563"/>
            </a:xfrm>
            <a:prstGeom prst="straightConnector1">
              <a:avLst/>
            </a:prstGeom>
            <a:ln w="28575">
              <a:solidFill>
                <a:schemeClr val="tx1"/>
              </a:solidFill>
              <a:tailEnd type="triangle"/>
            </a:ln>
          </p:spPr>
          <p:style>
            <a:lnRef idx="1">
              <a:schemeClr val="accent6"/>
            </a:lnRef>
            <a:fillRef idx="0">
              <a:schemeClr val="accent6"/>
            </a:fillRef>
            <a:effectRef idx="0">
              <a:schemeClr val="accent6"/>
            </a:effectRef>
            <a:fontRef idx="minor">
              <a:schemeClr val="tx1"/>
            </a:fontRef>
          </p:style>
        </p:cxnSp>
        <p:cxnSp>
          <p:nvCxnSpPr>
            <p:cNvPr id="108" name="Straight Connector 107"/>
            <p:cNvCxnSpPr/>
            <p:nvPr/>
          </p:nvCxnSpPr>
          <p:spPr>
            <a:xfrm>
              <a:off x="1951594" y="5462276"/>
              <a:ext cx="614232" cy="572"/>
            </a:xfrm>
            <a:prstGeom prst="line">
              <a:avLst/>
            </a:prstGeom>
            <a:ln w="28575">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09" name="Straight Arrow Connector 108"/>
            <p:cNvCxnSpPr/>
            <p:nvPr/>
          </p:nvCxnSpPr>
          <p:spPr>
            <a:xfrm flipH="1">
              <a:off x="1877614" y="5178763"/>
              <a:ext cx="503630" cy="0"/>
            </a:xfrm>
            <a:prstGeom prst="straightConnector1">
              <a:avLst/>
            </a:prstGeom>
            <a:ln w="28575">
              <a:solidFill>
                <a:srgbClr val="FF66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11072639"/>
      </p:ext>
    </p:extLst>
  </p:cSld>
  <p:clrMapOvr>
    <a:masterClrMapping/>
  </p:clrMapOvr>
  <p:timing>
    <p:tnLst>
      <p:par>
        <p:cTn id="1" dur="indefinite" restart="never" nodeType="tmRoot"/>
      </p:par>
    </p:tnLst>
  </p:timing>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20175</TotalTime>
  <Words>2988</Words>
  <Application>Microsoft Office PowerPoint</Application>
  <PresentationFormat>Widescreen</PresentationFormat>
  <Paragraphs>398</Paragraphs>
  <Slides>21</Slides>
  <Notes>20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8" baseType="lpstr">
      <vt:lpstr>ＭＳ Ｐゴシック</vt:lpstr>
      <vt:lpstr>SimSun</vt:lpstr>
      <vt:lpstr>Arial</vt:lpstr>
      <vt:lpstr>Arial</vt:lpstr>
      <vt:lpstr>Arial Black</vt:lpstr>
      <vt:lpstr>Arial Narrow</vt:lpstr>
      <vt:lpstr>Arial Unicode MS</vt:lpstr>
      <vt:lpstr>Calibri</vt:lpstr>
      <vt:lpstr>Elephant</vt:lpstr>
      <vt:lpstr>Franklin Gothic Book</vt:lpstr>
      <vt:lpstr>Franklin Gothic Medium</vt:lpstr>
      <vt:lpstr>Raleway</vt:lpstr>
      <vt:lpstr>Symbol</vt:lpstr>
      <vt:lpstr>Times New Roman</vt:lpstr>
      <vt:lpstr>Wingdings</vt:lpstr>
      <vt:lpstr>AIDS 2016_Template</vt:lpstr>
      <vt:lpstr>Prism 5</vt:lpstr>
      <vt:lpstr>PowerPoint Presentation</vt:lpstr>
      <vt:lpstr>Bone Marrow Stromal Cell Antigen-2 (bst-2) Gene Variants associate with HIV-1 Control  in black South African Individuals</vt:lpstr>
      <vt:lpstr>PowerPoint Presentation</vt:lpstr>
      <vt:lpstr>PowerPoint Presentation</vt:lpstr>
      <vt:lpstr>PowerPoint Presentation</vt:lpstr>
      <vt:lpstr>PowerPoint Presentation</vt:lpstr>
      <vt:lpstr>Aims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Media</cp:lastModifiedBy>
  <cp:revision>527</cp:revision>
  <cp:lastPrinted>2019-07-02T12:10:51Z</cp:lastPrinted>
  <dcterms:created xsi:type="dcterms:W3CDTF">2017-01-13T09:09:35Z</dcterms:created>
  <dcterms:modified xsi:type="dcterms:W3CDTF">2019-07-23T19:10:03Z</dcterms:modified>
</cp:coreProperties>
</file>